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notesMasterIdLst>
    <p:notesMasterId r:id="rId26"/>
  </p:notesMasterIdLst>
  <p:sldIdLst>
    <p:sldId id="301" r:id="rId2"/>
    <p:sldId id="300" r:id="rId3"/>
    <p:sldId id="365" r:id="rId4"/>
    <p:sldId id="270" r:id="rId5"/>
    <p:sldId id="334" r:id="rId6"/>
    <p:sldId id="420" r:id="rId7"/>
    <p:sldId id="390" r:id="rId8"/>
    <p:sldId id="411" r:id="rId9"/>
    <p:sldId id="401" r:id="rId10"/>
    <p:sldId id="294" r:id="rId11"/>
    <p:sldId id="434" r:id="rId12"/>
    <p:sldId id="433" r:id="rId13"/>
    <p:sldId id="435" r:id="rId14"/>
    <p:sldId id="430" r:id="rId15"/>
    <p:sldId id="429" r:id="rId16"/>
    <p:sldId id="299" r:id="rId17"/>
    <p:sldId id="342" r:id="rId18"/>
    <p:sldId id="337" r:id="rId19"/>
    <p:sldId id="436" r:id="rId20"/>
    <p:sldId id="431" r:id="rId21"/>
    <p:sldId id="418" r:id="rId22"/>
    <p:sldId id="415" r:id="rId23"/>
    <p:sldId id="416" r:id="rId24"/>
    <p:sldId id="38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sektion" id="{3853CCD0-77C8-488A-B78B-FF2EACA02D32}">
          <p14:sldIdLst>
            <p14:sldId id="301"/>
            <p14:sldId id="300"/>
            <p14:sldId id="365"/>
            <p14:sldId id="270"/>
            <p14:sldId id="334"/>
            <p14:sldId id="420"/>
            <p14:sldId id="390"/>
            <p14:sldId id="411"/>
            <p14:sldId id="401"/>
            <p14:sldId id="294"/>
            <p14:sldId id="434"/>
            <p14:sldId id="433"/>
            <p14:sldId id="435"/>
            <p14:sldId id="430"/>
            <p14:sldId id="429"/>
          </p14:sldIdLst>
        </p14:section>
        <p14:section name="Ikke-navngivet sektion" id="{863EF6C8-BE4E-4474-9EF6-54B2940895BF}">
          <p14:sldIdLst>
            <p14:sldId id="299"/>
            <p14:sldId id="342"/>
            <p14:sldId id="337"/>
            <p14:sldId id="436"/>
            <p14:sldId id="431"/>
            <p14:sldId id="418"/>
            <p14:sldId id="415"/>
            <p14:sldId id="416"/>
            <p14:sldId id="38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istiansen, Per Birk" initials="KPB" lastIdx="1" clrIdx="0">
    <p:extLst>
      <p:ext uri="{19B8F6BF-5375-455C-9EA6-DF929625EA0E}">
        <p15:presenceInfo xmlns:p15="http://schemas.microsoft.com/office/powerpoint/2012/main" userId="S-1-5-21-3388051539-2344151714-1586728459-1097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3300"/>
    <a:srgbClr val="FF99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48E059-2221-4DF7-95D7-F88CD9806813}" v="18" dt="2025-03-18T10:07:42.1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61" autoAdjust="0"/>
    <p:restoredTop sz="94660"/>
  </p:normalViewPr>
  <p:slideViewPr>
    <p:cSldViewPr snapToGrid="0">
      <p:cViewPr varScale="1">
        <p:scale>
          <a:sx n="74" d="100"/>
          <a:sy n="74" d="100"/>
        </p:scale>
        <p:origin x="864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r Birk" userId="df01b9b998c9379c" providerId="LiveId" clId="{9F48E059-2221-4DF7-95D7-F88CD9806813}"/>
    <pc:docChg chg="undo custSel addSld delSld modSld sldOrd addSection delSection modSection">
      <pc:chgData name="Per Birk" userId="df01b9b998c9379c" providerId="LiveId" clId="{9F48E059-2221-4DF7-95D7-F88CD9806813}" dt="2025-03-21T12:06:24.135" v="5348"/>
      <pc:docMkLst>
        <pc:docMk/>
      </pc:docMkLst>
      <pc:sldChg chg="add del">
        <pc:chgData name="Per Birk" userId="df01b9b998c9379c" providerId="LiveId" clId="{9F48E059-2221-4DF7-95D7-F88CD9806813}" dt="2025-03-18T09:53:04.917" v="3458" actId="47"/>
        <pc:sldMkLst>
          <pc:docMk/>
          <pc:sldMk cId="2319483365" sldId="268"/>
        </pc:sldMkLst>
      </pc:sldChg>
      <pc:sldChg chg="modSp mod">
        <pc:chgData name="Per Birk" userId="df01b9b998c9379c" providerId="LiveId" clId="{9F48E059-2221-4DF7-95D7-F88CD9806813}" dt="2025-02-27T07:03:43.050" v="278" actId="20577"/>
        <pc:sldMkLst>
          <pc:docMk/>
          <pc:sldMk cId="3437246131" sldId="270"/>
        </pc:sldMkLst>
        <pc:spChg chg="mod">
          <ac:chgData name="Per Birk" userId="df01b9b998c9379c" providerId="LiveId" clId="{9F48E059-2221-4DF7-95D7-F88CD9806813}" dt="2025-02-27T07:03:43.050" v="278" actId="20577"/>
          <ac:spMkLst>
            <pc:docMk/>
            <pc:sldMk cId="3437246131" sldId="270"/>
            <ac:spMk id="2" creationId="{00000000-0000-0000-0000-000000000000}"/>
          </ac:spMkLst>
        </pc:spChg>
      </pc:sldChg>
      <pc:sldChg chg="addSp delSp modSp add mod">
        <pc:chgData name="Per Birk" userId="df01b9b998c9379c" providerId="LiveId" clId="{9F48E059-2221-4DF7-95D7-F88CD9806813}" dt="2025-03-21T11:49:20.275" v="5236" actId="27918"/>
        <pc:sldMkLst>
          <pc:docMk/>
          <pc:sldMk cId="898971818" sldId="294"/>
        </pc:sldMkLst>
        <pc:spChg chg="add mod">
          <ac:chgData name="Per Birk" userId="df01b9b998c9379c" providerId="LiveId" clId="{9F48E059-2221-4DF7-95D7-F88CD9806813}" dt="2025-03-18T07:54:59.910" v="1577" actId="1076"/>
          <ac:spMkLst>
            <pc:docMk/>
            <pc:sldMk cId="898971818" sldId="294"/>
            <ac:spMk id="7" creationId="{71042016-05DB-773E-995F-F5958EC6A869}"/>
          </ac:spMkLst>
        </pc:spChg>
        <pc:spChg chg="add mod">
          <ac:chgData name="Per Birk" userId="df01b9b998c9379c" providerId="LiveId" clId="{9F48E059-2221-4DF7-95D7-F88CD9806813}" dt="2025-03-18T07:55:38.022" v="1581" actId="688"/>
          <ac:spMkLst>
            <pc:docMk/>
            <pc:sldMk cId="898971818" sldId="294"/>
            <ac:spMk id="9" creationId="{21D23F96-7D1D-90AC-F5B4-19DF3C33E60C}"/>
          </ac:spMkLst>
        </pc:spChg>
        <pc:graphicFrameChg chg="add mod">
          <ac:chgData name="Per Birk" userId="df01b9b998c9379c" providerId="LiveId" clId="{9F48E059-2221-4DF7-95D7-F88CD9806813}" dt="2025-03-18T07:11:11.830" v="1412" actId="14100"/>
          <ac:graphicFrameMkLst>
            <pc:docMk/>
            <pc:sldMk cId="898971818" sldId="294"/>
            <ac:graphicFrameMk id="4" creationId="{0BCE7190-6BA5-1C13-67D1-321B28781579}"/>
          </ac:graphicFrameMkLst>
        </pc:graphicFrameChg>
      </pc:sldChg>
      <pc:sldChg chg="ord">
        <pc:chgData name="Per Birk" userId="df01b9b998c9379c" providerId="LiveId" clId="{9F48E059-2221-4DF7-95D7-F88CD9806813}" dt="2025-03-21T12:05:32.943" v="5328"/>
        <pc:sldMkLst>
          <pc:docMk/>
          <pc:sldMk cId="1981714647" sldId="299"/>
        </pc:sldMkLst>
      </pc:sldChg>
      <pc:sldChg chg="addSp delSp modSp mod">
        <pc:chgData name="Per Birk" userId="df01b9b998c9379c" providerId="LiveId" clId="{9F48E059-2221-4DF7-95D7-F88CD9806813}" dt="2025-03-21T11:50:34.073" v="5261" actId="20577"/>
        <pc:sldMkLst>
          <pc:docMk/>
          <pc:sldMk cId="2879806537" sldId="300"/>
        </pc:sldMkLst>
        <pc:spChg chg="mod">
          <ac:chgData name="Per Birk" userId="df01b9b998c9379c" providerId="LiveId" clId="{9F48E059-2221-4DF7-95D7-F88CD9806813}" dt="2025-03-21T11:50:34.073" v="5261" actId="20577"/>
          <ac:spMkLst>
            <pc:docMk/>
            <pc:sldMk cId="2879806537" sldId="300"/>
            <ac:spMk id="3" creationId="{00000000-0000-0000-0000-000000000000}"/>
          </ac:spMkLst>
        </pc:spChg>
      </pc:sldChg>
      <pc:sldChg chg="addSp delSp modSp mod">
        <pc:chgData name="Per Birk" userId="df01b9b998c9379c" providerId="LiveId" clId="{9F48E059-2221-4DF7-95D7-F88CD9806813}" dt="2025-02-27T07:12:56.039" v="320" actId="1076"/>
        <pc:sldMkLst>
          <pc:docMk/>
          <pc:sldMk cId="1755894889" sldId="301"/>
        </pc:sldMkLst>
        <pc:spChg chg="mod">
          <ac:chgData name="Per Birk" userId="df01b9b998c9379c" providerId="LiveId" clId="{9F48E059-2221-4DF7-95D7-F88CD9806813}" dt="2025-02-27T06:57:55.897" v="1" actId="20577"/>
          <ac:spMkLst>
            <pc:docMk/>
            <pc:sldMk cId="1755894889" sldId="301"/>
            <ac:spMk id="2" creationId="{00000000-0000-0000-0000-000000000000}"/>
          </ac:spMkLst>
        </pc:spChg>
        <pc:picChg chg="add mod">
          <ac:chgData name="Per Birk" userId="df01b9b998c9379c" providerId="LiveId" clId="{9F48E059-2221-4DF7-95D7-F88CD9806813}" dt="2025-02-27T07:12:56.039" v="320" actId="1076"/>
          <ac:picMkLst>
            <pc:docMk/>
            <pc:sldMk cId="1755894889" sldId="301"/>
            <ac:picMk id="6" creationId="{919841D9-B91E-71A2-CEED-D64A630F402A}"/>
          </ac:picMkLst>
        </pc:picChg>
      </pc:sldChg>
      <pc:sldChg chg="modSp mod ord">
        <pc:chgData name="Per Birk" userId="df01b9b998c9379c" providerId="LiveId" clId="{9F48E059-2221-4DF7-95D7-F88CD9806813}" dt="2025-03-18T14:19:37.810" v="5006"/>
        <pc:sldMkLst>
          <pc:docMk/>
          <pc:sldMk cId="3067631550" sldId="334"/>
        </pc:sldMkLst>
        <pc:spChg chg="mod">
          <ac:chgData name="Per Birk" userId="df01b9b998c9379c" providerId="LiveId" clId="{9F48E059-2221-4DF7-95D7-F88CD9806813}" dt="2025-02-27T07:19:11.784" v="489" actId="20577"/>
          <ac:spMkLst>
            <pc:docMk/>
            <pc:sldMk cId="3067631550" sldId="334"/>
            <ac:spMk id="2" creationId="{129E07AF-4D66-4294-B09E-B5DDFBF0F276}"/>
          </ac:spMkLst>
        </pc:spChg>
        <pc:spChg chg="mod">
          <ac:chgData name="Per Birk" userId="df01b9b998c9379c" providerId="LiveId" clId="{9F48E059-2221-4DF7-95D7-F88CD9806813}" dt="2025-03-18T14:13:36.321" v="4910" actId="6549"/>
          <ac:spMkLst>
            <pc:docMk/>
            <pc:sldMk cId="3067631550" sldId="334"/>
            <ac:spMk id="4" creationId="{218C9831-C3A6-4B89-AC71-E4D347F56DF3}"/>
          </ac:spMkLst>
        </pc:spChg>
        <pc:spChg chg="mod">
          <ac:chgData name="Per Birk" userId="df01b9b998c9379c" providerId="LiveId" clId="{9F48E059-2221-4DF7-95D7-F88CD9806813}" dt="2025-03-18T14:13:47.830" v="4911" actId="1076"/>
          <ac:spMkLst>
            <pc:docMk/>
            <pc:sldMk cId="3067631550" sldId="334"/>
            <ac:spMk id="5" creationId="{06683DF0-3F28-44F3-8CCC-7FC06ED72660}"/>
          </ac:spMkLst>
        </pc:spChg>
        <pc:spChg chg="mod">
          <ac:chgData name="Per Birk" userId="df01b9b998c9379c" providerId="LiveId" clId="{9F48E059-2221-4DF7-95D7-F88CD9806813}" dt="2025-03-18T14:13:56.093" v="4912" actId="1076"/>
          <ac:spMkLst>
            <pc:docMk/>
            <pc:sldMk cId="3067631550" sldId="334"/>
            <ac:spMk id="6" creationId="{113BF379-38FA-2D30-72D7-4A187C16DD94}"/>
          </ac:spMkLst>
        </pc:spChg>
      </pc:sldChg>
      <pc:sldChg chg="ord">
        <pc:chgData name="Per Birk" userId="df01b9b998c9379c" providerId="LiveId" clId="{9F48E059-2221-4DF7-95D7-F88CD9806813}" dt="2025-03-21T12:06:24.135" v="5348"/>
        <pc:sldMkLst>
          <pc:docMk/>
          <pc:sldMk cId="3638263998" sldId="337"/>
        </pc:sldMkLst>
      </pc:sldChg>
      <pc:sldChg chg="ord">
        <pc:chgData name="Per Birk" userId="df01b9b998c9379c" providerId="LiveId" clId="{9F48E059-2221-4DF7-95D7-F88CD9806813}" dt="2025-03-21T12:05:39.895" v="5330"/>
        <pc:sldMkLst>
          <pc:docMk/>
          <pc:sldMk cId="3411287293" sldId="342"/>
        </pc:sldMkLst>
      </pc:sldChg>
      <pc:sldChg chg="modSp mod">
        <pc:chgData name="Per Birk" userId="df01b9b998c9379c" providerId="LiveId" clId="{9F48E059-2221-4DF7-95D7-F88CD9806813}" dt="2025-03-11T13:30:34.549" v="553" actId="20577"/>
        <pc:sldMkLst>
          <pc:docMk/>
          <pc:sldMk cId="4206694602" sldId="365"/>
        </pc:sldMkLst>
        <pc:spChg chg="mod">
          <ac:chgData name="Per Birk" userId="df01b9b998c9379c" providerId="LiveId" clId="{9F48E059-2221-4DF7-95D7-F88CD9806813}" dt="2025-03-11T13:30:34.549" v="553" actId="20577"/>
          <ac:spMkLst>
            <pc:docMk/>
            <pc:sldMk cId="4206694602" sldId="365"/>
            <ac:spMk id="2" creationId="{BD1AAFB5-62A4-4EDF-9ADA-770DF5E04836}"/>
          </ac:spMkLst>
        </pc:spChg>
        <pc:spChg chg="mod">
          <ac:chgData name="Per Birk" userId="df01b9b998c9379c" providerId="LiveId" clId="{9F48E059-2221-4DF7-95D7-F88CD9806813}" dt="2025-03-11T13:30:28.508" v="551" actId="20577"/>
          <ac:spMkLst>
            <pc:docMk/>
            <pc:sldMk cId="4206694602" sldId="365"/>
            <ac:spMk id="5" creationId="{0BCE15B1-0131-4270-BDA7-9DE975095271}"/>
          </ac:spMkLst>
        </pc:spChg>
      </pc:sldChg>
      <pc:sldChg chg="del">
        <pc:chgData name="Per Birk" userId="df01b9b998c9379c" providerId="LiveId" clId="{9F48E059-2221-4DF7-95D7-F88CD9806813}" dt="2025-03-12T14:40:40.235" v="1046" actId="47"/>
        <pc:sldMkLst>
          <pc:docMk/>
          <pc:sldMk cId="769907103" sldId="382"/>
        </pc:sldMkLst>
      </pc:sldChg>
      <pc:sldChg chg="addSp delSp modSp mod">
        <pc:chgData name="Per Birk" userId="df01b9b998c9379c" providerId="LiveId" clId="{9F48E059-2221-4DF7-95D7-F88CD9806813}" dt="2025-03-12T14:52:32.017" v="1140" actId="14100"/>
        <pc:sldMkLst>
          <pc:docMk/>
          <pc:sldMk cId="2709427907" sldId="390"/>
        </pc:sldMkLst>
        <pc:spChg chg="mod">
          <ac:chgData name="Per Birk" userId="df01b9b998c9379c" providerId="LiveId" clId="{9F48E059-2221-4DF7-95D7-F88CD9806813}" dt="2025-03-11T13:52:03.732" v="568" actId="20577"/>
          <ac:spMkLst>
            <pc:docMk/>
            <pc:sldMk cId="2709427907" sldId="390"/>
            <ac:spMk id="2" creationId="{05E8DE80-0F7E-3C23-60D2-50B239D6AE49}"/>
          </ac:spMkLst>
        </pc:spChg>
        <pc:spChg chg="mod">
          <ac:chgData name="Per Birk" userId="df01b9b998c9379c" providerId="LiveId" clId="{9F48E059-2221-4DF7-95D7-F88CD9806813}" dt="2025-03-11T13:52:21.995" v="570" actId="20577"/>
          <ac:spMkLst>
            <pc:docMk/>
            <pc:sldMk cId="2709427907" sldId="390"/>
            <ac:spMk id="4" creationId="{55DA1A9C-E6C4-04A1-C79D-665B324ED9CD}"/>
          </ac:spMkLst>
        </pc:spChg>
        <pc:picChg chg="add mod">
          <ac:chgData name="Per Birk" userId="df01b9b998c9379c" providerId="LiveId" clId="{9F48E059-2221-4DF7-95D7-F88CD9806813}" dt="2025-03-12T14:52:32.017" v="1140" actId="14100"/>
          <ac:picMkLst>
            <pc:docMk/>
            <pc:sldMk cId="2709427907" sldId="390"/>
            <ac:picMk id="10" creationId="{7FB9BE65-58DE-5FD6-B796-E36B1C0B0730}"/>
          </ac:picMkLst>
        </pc:picChg>
      </pc:sldChg>
      <pc:sldChg chg="addSp delSp modSp mod ord">
        <pc:chgData name="Per Birk" userId="df01b9b998c9379c" providerId="LiveId" clId="{9F48E059-2221-4DF7-95D7-F88CD9806813}" dt="2025-03-18T14:20:58.524" v="5014"/>
        <pc:sldMkLst>
          <pc:docMk/>
          <pc:sldMk cId="4135675677" sldId="401"/>
        </pc:sldMkLst>
        <pc:spChg chg="mod ord">
          <ac:chgData name="Per Birk" userId="df01b9b998c9379c" providerId="LiveId" clId="{9F48E059-2221-4DF7-95D7-F88CD9806813}" dt="2025-03-18T10:20:00.298" v="4007" actId="20577"/>
          <ac:spMkLst>
            <pc:docMk/>
            <pc:sldMk cId="4135675677" sldId="401"/>
            <ac:spMk id="2" creationId="{0717C0F6-4587-B6DF-DA5E-C8A629A180BA}"/>
          </ac:spMkLst>
        </pc:spChg>
        <pc:picChg chg="add mod ord">
          <ac:chgData name="Per Birk" userId="df01b9b998c9379c" providerId="LiveId" clId="{9F48E059-2221-4DF7-95D7-F88CD9806813}" dt="2025-03-18T10:19:20.894" v="4005" actId="14100"/>
          <ac:picMkLst>
            <pc:docMk/>
            <pc:sldMk cId="4135675677" sldId="401"/>
            <ac:picMk id="7" creationId="{B6524F76-5206-0F43-7D9A-AA3E12B79218}"/>
          </ac:picMkLst>
        </pc:picChg>
        <pc:picChg chg="add mod">
          <ac:chgData name="Per Birk" userId="df01b9b998c9379c" providerId="LiveId" clId="{9F48E059-2221-4DF7-95D7-F88CD9806813}" dt="2025-03-18T10:18:21.818" v="3997" actId="1076"/>
          <ac:picMkLst>
            <pc:docMk/>
            <pc:sldMk cId="4135675677" sldId="401"/>
            <ac:picMk id="10" creationId="{01B6726D-009A-3FD8-904C-DF24F15DED80}"/>
          </ac:picMkLst>
        </pc:picChg>
      </pc:sldChg>
      <pc:sldChg chg="del ord">
        <pc:chgData name="Per Birk" userId="df01b9b998c9379c" providerId="LiveId" clId="{9F48E059-2221-4DF7-95D7-F88CD9806813}" dt="2025-03-18T11:13:13.275" v="4042" actId="47"/>
        <pc:sldMkLst>
          <pc:docMk/>
          <pc:sldMk cId="2460800633" sldId="408"/>
        </pc:sldMkLst>
      </pc:sldChg>
      <pc:sldChg chg="del ord">
        <pc:chgData name="Per Birk" userId="df01b9b998c9379c" providerId="LiveId" clId="{9F48E059-2221-4DF7-95D7-F88CD9806813}" dt="2025-03-18T11:02:37.244" v="4030" actId="47"/>
        <pc:sldMkLst>
          <pc:docMk/>
          <pc:sldMk cId="338230584" sldId="410"/>
        </pc:sldMkLst>
      </pc:sldChg>
      <pc:sldChg chg="addSp delSp modSp mod ord">
        <pc:chgData name="Per Birk" userId="df01b9b998c9379c" providerId="LiveId" clId="{9F48E059-2221-4DF7-95D7-F88CD9806813}" dt="2025-03-18T14:20:30.324" v="5010"/>
        <pc:sldMkLst>
          <pc:docMk/>
          <pc:sldMk cId="1574277971" sldId="411"/>
        </pc:sldMkLst>
        <pc:picChg chg="add mod">
          <ac:chgData name="Per Birk" userId="df01b9b998c9379c" providerId="LiveId" clId="{9F48E059-2221-4DF7-95D7-F88CD9806813}" dt="2025-03-18T10:26:42.056" v="4017" actId="14100"/>
          <ac:picMkLst>
            <pc:docMk/>
            <pc:sldMk cId="1574277971" sldId="411"/>
            <ac:picMk id="6" creationId="{AE4172DA-59A4-B370-6690-6680EBF60D4A}"/>
          </ac:picMkLst>
        </pc:picChg>
      </pc:sldChg>
      <pc:sldChg chg="del">
        <pc:chgData name="Per Birk" userId="df01b9b998c9379c" providerId="LiveId" clId="{9F48E059-2221-4DF7-95D7-F88CD9806813}" dt="2025-03-12T14:40:20.425" v="1044" actId="47"/>
        <pc:sldMkLst>
          <pc:docMk/>
          <pc:sldMk cId="974765486" sldId="412"/>
        </pc:sldMkLst>
      </pc:sldChg>
      <pc:sldChg chg="del">
        <pc:chgData name="Per Birk" userId="df01b9b998c9379c" providerId="LiveId" clId="{9F48E059-2221-4DF7-95D7-F88CD9806813}" dt="2025-03-12T09:59:25.488" v="598" actId="47"/>
        <pc:sldMkLst>
          <pc:docMk/>
          <pc:sldMk cId="1916578141" sldId="413"/>
        </pc:sldMkLst>
      </pc:sldChg>
      <pc:sldChg chg="del">
        <pc:chgData name="Per Birk" userId="df01b9b998c9379c" providerId="LiveId" clId="{9F48E059-2221-4DF7-95D7-F88CD9806813}" dt="2025-03-12T14:40:30.138" v="1045" actId="47"/>
        <pc:sldMkLst>
          <pc:docMk/>
          <pc:sldMk cId="1875102264" sldId="414"/>
        </pc:sldMkLst>
      </pc:sldChg>
      <pc:sldChg chg="ord">
        <pc:chgData name="Per Birk" userId="df01b9b998c9379c" providerId="LiveId" clId="{9F48E059-2221-4DF7-95D7-F88CD9806813}" dt="2025-03-12T14:39:29.276" v="1039"/>
        <pc:sldMkLst>
          <pc:docMk/>
          <pc:sldMk cId="2328192811" sldId="415"/>
        </pc:sldMkLst>
      </pc:sldChg>
      <pc:sldChg chg="ord">
        <pc:chgData name="Per Birk" userId="df01b9b998c9379c" providerId="LiveId" clId="{9F48E059-2221-4DF7-95D7-F88CD9806813}" dt="2025-03-12T14:40:06.424" v="1043"/>
        <pc:sldMkLst>
          <pc:docMk/>
          <pc:sldMk cId="3670038021" sldId="416"/>
        </pc:sldMkLst>
      </pc:sldChg>
      <pc:sldChg chg="del ord">
        <pc:chgData name="Per Birk" userId="df01b9b998c9379c" providerId="LiveId" clId="{9F48E059-2221-4DF7-95D7-F88CD9806813}" dt="2025-03-18T11:09:28.667" v="4033" actId="47"/>
        <pc:sldMkLst>
          <pc:docMk/>
          <pc:sldMk cId="906441110" sldId="417"/>
        </pc:sldMkLst>
      </pc:sldChg>
      <pc:sldChg chg="delSp mod">
        <pc:chgData name="Per Birk" userId="df01b9b998c9379c" providerId="LiveId" clId="{9F48E059-2221-4DF7-95D7-F88CD9806813}" dt="2025-03-12T14:45:29.633" v="1136" actId="478"/>
        <pc:sldMkLst>
          <pc:docMk/>
          <pc:sldMk cId="1766034238" sldId="418"/>
        </pc:sldMkLst>
      </pc:sldChg>
      <pc:sldChg chg="del">
        <pc:chgData name="Per Birk" userId="df01b9b998c9379c" providerId="LiveId" clId="{9F48E059-2221-4DF7-95D7-F88CD9806813}" dt="2025-03-12T10:04:21.810" v="599" actId="47"/>
        <pc:sldMkLst>
          <pc:docMk/>
          <pc:sldMk cId="763118299" sldId="419"/>
        </pc:sldMkLst>
      </pc:sldChg>
      <pc:sldChg chg="modSp mod ord">
        <pc:chgData name="Per Birk" userId="df01b9b998c9379c" providerId="LiveId" clId="{9F48E059-2221-4DF7-95D7-F88CD9806813}" dt="2025-03-18T14:19:29.626" v="5004"/>
        <pc:sldMkLst>
          <pc:docMk/>
          <pc:sldMk cId="2538321282" sldId="420"/>
        </pc:sldMkLst>
        <pc:spChg chg="mod">
          <ac:chgData name="Per Birk" userId="df01b9b998c9379c" providerId="LiveId" clId="{9F48E059-2221-4DF7-95D7-F88CD9806813}" dt="2025-03-18T10:10:56.086" v="3809" actId="20577"/>
          <ac:spMkLst>
            <pc:docMk/>
            <pc:sldMk cId="2538321282" sldId="420"/>
            <ac:spMk id="2" creationId="{5011FA0C-8F1D-B5E5-7862-62BE8068D582}"/>
          </ac:spMkLst>
        </pc:spChg>
        <pc:spChg chg="mod">
          <ac:chgData name="Per Birk" userId="df01b9b998c9379c" providerId="LiveId" clId="{9F48E059-2221-4DF7-95D7-F88CD9806813}" dt="2025-03-18T10:14:21.844" v="3981" actId="20577"/>
          <ac:spMkLst>
            <pc:docMk/>
            <pc:sldMk cId="2538321282" sldId="420"/>
            <ac:spMk id="5" creationId="{138AFB5F-3672-5E51-069B-D7865868B436}"/>
          </ac:spMkLst>
        </pc:spChg>
      </pc:sldChg>
      <pc:sldChg chg="del ord">
        <pc:chgData name="Per Birk" userId="df01b9b998c9379c" providerId="LiveId" clId="{9F48E059-2221-4DF7-95D7-F88CD9806813}" dt="2025-03-18T11:09:50.383" v="4034" actId="47"/>
        <pc:sldMkLst>
          <pc:docMk/>
          <pc:sldMk cId="935115511" sldId="421"/>
        </pc:sldMkLst>
      </pc:sldChg>
      <pc:sldChg chg="del">
        <pc:chgData name="Per Birk" userId="df01b9b998c9379c" providerId="LiveId" clId="{9F48E059-2221-4DF7-95D7-F88CD9806813}" dt="2025-03-12T14:40:51.107" v="1047" actId="47"/>
        <pc:sldMkLst>
          <pc:docMk/>
          <pc:sldMk cId="3405418899" sldId="423"/>
        </pc:sldMkLst>
      </pc:sldChg>
      <pc:sldChg chg="del">
        <pc:chgData name="Per Birk" userId="df01b9b998c9379c" providerId="LiveId" clId="{9F48E059-2221-4DF7-95D7-F88CD9806813}" dt="2025-03-12T14:44:48.031" v="1135" actId="47"/>
        <pc:sldMkLst>
          <pc:docMk/>
          <pc:sldMk cId="511204288" sldId="427"/>
        </pc:sldMkLst>
      </pc:sldChg>
      <pc:sldChg chg="del">
        <pc:chgData name="Per Birk" userId="df01b9b998c9379c" providerId="LiveId" clId="{9F48E059-2221-4DF7-95D7-F88CD9806813}" dt="2025-02-27T07:20:02.957" v="490" actId="47"/>
        <pc:sldMkLst>
          <pc:docMk/>
          <pc:sldMk cId="78789740" sldId="428"/>
        </pc:sldMkLst>
      </pc:sldChg>
      <pc:sldChg chg="addSp delSp modSp new del mod">
        <pc:chgData name="Per Birk" userId="df01b9b998c9379c" providerId="LiveId" clId="{9F48E059-2221-4DF7-95D7-F88CD9806813}" dt="2025-03-18T07:09:04.359" v="1403" actId="47"/>
        <pc:sldMkLst>
          <pc:docMk/>
          <pc:sldMk cId="4178475406" sldId="428"/>
        </pc:sldMkLst>
      </pc:sldChg>
      <pc:sldChg chg="addSp modSp new mod">
        <pc:chgData name="Per Birk" userId="df01b9b998c9379c" providerId="LiveId" clId="{9F48E059-2221-4DF7-95D7-F88CD9806813}" dt="2025-03-18T11:34:59.789" v="4787" actId="20577"/>
        <pc:sldMkLst>
          <pc:docMk/>
          <pc:sldMk cId="1783101279" sldId="429"/>
        </pc:sldMkLst>
        <pc:spChg chg="mod">
          <ac:chgData name="Per Birk" userId="df01b9b998c9379c" providerId="LiveId" clId="{9F48E059-2221-4DF7-95D7-F88CD9806813}" dt="2025-03-12T09:59:07.455" v="595" actId="1076"/>
          <ac:spMkLst>
            <pc:docMk/>
            <pc:sldMk cId="1783101279" sldId="429"/>
            <ac:spMk id="2" creationId="{85D5EB32-1674-C677-83E5-280F7378F50E}"/>
          </ac:spMkLst>
        </pc:spChg>
        <pc:spChg chg="add mod">
          <ac:chgData name="Per Birk" userId="df01b9b998c9379c" providerId="LiveId" clId="{9F48E059-2221-4DF7-95D7-F88CD9806813}" dt="2025-03-18T11:34:59.789" v="4787" actId="20577"/>
          <ac:spMkLst>
            <pc:docMk/>
            <pc:sldMk cId="1783101279" sldId="429"/>
            <ac:spMk id="4" creationId="{8F8FEE63-AA43-291B-87AA-F0D24A86562B}"/>
          </ac:spMkLst>
        </pc:spChg>
        <pc:picChg chg="add mod">
          <ac:chgData name="Per Birk" userId="df01b9b998c9379c" providerId="LiveId" clId="{9F48E059-2221-4DF7-95D7-F88CD9806813}" dt="2025-03-13T06:35:36.321" v="1226" actId="1076"/>
          <ac:picMkLst>
            <pc:docMk/>
            <pc:sldMk cId="1783101279" sldId="429"/>
            <ac:picMk id="5" creationId="{37FAE661-D212-E7F2-4694-04429AD1656A}"/>
          </ac:picMkLst>
        </pc:picChg>
      </pc:sldChg>
      <pc:sldChg chg="addSp delSp modSp new mod ord">
        <pc:chgData name="Per Birk" userId="df01b9b998c9379c" providerId="LiveId" clId="{9F48E059-2221-4DF7-95D7-F88CD9806813}" dt="2025-03-21T12:04:59.456" v="5325"/>
        <pc:sldMkLst>
          <pc:docMk/>
          <pc:sldMk cId="2356337185" sldId="430"/>
        </pc:sldMkLst>
        <pc:spChg chg="mod">
          <ac:chgData name="Per Birk" userId="df01b9b998c9379c" providerId="LiveId" clId="{9F48E059-2221-4DF7-95D7-F88CD9806813}" dt="2025-03-18T14:21:49.234" v="5033" actId="6549"/>
          <ac:spMkLst>
            <pc:docMk/>
            <pc:sldMk cId="2356337185" sldId="430"/>
            <ac:spMk id="2" creationId="{3527C655-6792-595D-5BBD-5156DEC78C8B}"/>
          </ac:spMkLst>
        </pc:spChg>
        <pc:spChg chg="add mod">
          <ac:chgData name="Per Birk" userId="df01b9b998c9379c" providerId="LiveId" clId="{9F48E059-2221-4DF7-95D7-F88CD9806813}" dt="2025-03-18T14:25:49.675" v="5229" actId="20577"/>
          <ac:spMkLst>
            <pc:docMk/>
            <pc:sldMk cId="2356337185" sldId="430"/>
            <ac:spMk id="7" creationId="{4DA24637-5AA0-81C7-585F-04154B406234}"/>
          </ac:spMkLst>
        </pc:spChg>
        <pc:picChg chg="add mod">
          <ac:chgData name="Per Birk" userId="df01b9b998c9379c" providerId="LiveId" clId="{9F48E059-2221-4DF7-95D7-F88CD9806813}" dt="2025-03-18T14:25:55.130" v="5230" actId="1076"/>
          <ac:picMkLst>
            <pc:docMk/>
            <pc:sldMk cId="2356337185" sldId="430"/>
            <ac:picMk id="5" creationId="{EAD9D04C-8EA0-DBB6-9D6A-7B5422C463A8}"/>
          </ac:picMkLst>
        </pc:picChg>
        <pc:picChg chg="add mod ord">
          <ac:chgData name="Per Birk" userId="df01b9b998c9379c" providerId="LiveId" clId="{9F48E059-2221-4DF7-95D7-F88CD9806813}" dt="2025-03-18T14:22:39.877" v="5037" actId="14100"/>
          <ac:picMkLst>
            <pc:docMk/>
            <pc:sldMk cId="2356337185" sldId="430"/>
            <ac:picMk id="6" creationId="{FA6667EE-4BDD-6F4E-C8CB-24E6D3AA9EB7}"/>
          </ac:picMkLst>
        </pc:picChg>
      </pc:sldChg>
      <pc:sldChg chg="addSp delSp modSp new mod ord">
        <pc:chgData name="Per Birk" userId="df01b9b998c9379c" providerId="LiveId" clId="{9F48E059-2221-4DF7-95D7-F88CD9806813}" dt="2025-03-21T12:06:04.388" v="5346"/>
        <pc:sldMkLst>
          <pc:docMk/>
          <pc:sldMk cId="962228978" sldId="431"/>
        </pc:sldMkLst>
        <pc:picChg chg="add mod ord">
          <ac:chgData name="Per Birk" userId="df01b9b998c9379c" providerId="LiveId" clId="{9F48E059-2221-4DF7-95D7-F88CD9806813}" dt="2025-03-18T11:01:58.425" v="4026" actId="1076"/>
          <ac:picMkLst>
            <pc:docMk/>
            <pc:sldMk cId="962228978" sldId="431"/>
            <ac:picMk id="6" creationId="{6038E7A2-D16E-7528-A10F-8B3E08144134}"/>
          </ac:picMkLst>
        </pc:picChg>
      </pc:sldChg>
      <pc:sldChg chg="modSp new del mod">
        <pc:chgData name="Per Birk" userId="df01b9b998c9379c" providerId="LiveId" clId="{9F48E059-2221-4DF7-95D7-F88CD9806813}" dt="2025-03-18T11:02:25.852" v="4029" actId="47"/>
        <pc:sldMkLst>
          <pc:docMk/>
          <pc:sldMk cId="209061935" sldId="432"/>
        </pc:sldMkLst>
      </pc:sldChg>
      <pc:sldChg chg="addSp modSp new mod">
        <pc:chgData name="Per Birk" userId="df01b9b998c9379c" providerId="LiveId" clId="{9F48E059-2221-4DF7-95D7-F88CD9806813}" dt="2025-03-21T11:53:42.576" v="5286" actId="6549"/>
        <pc:sldMkLst>
          <pc:docMk/>
          <pc:sldMk cId="309217051" sldId="433"/>
        </pc:sldMkLst>
        <pc:spChg chg="mod">
          <ac:chgData name="Per Birk" userId="df01b9b998c9379c" providerId="LiveId" clId="{9F48E059-2221-4DF7-95D7-F88CD9806813}" dt="2025-03-18T08:12:42.301" v="2448" actId="20577"/>
          <ac:spMkLst>
            <pc:docMk/>
            <pc:sldMk cId="309217051" sldId="433"/>
            <ac:spMk id="2" creationId="{B9CD2785-E5B5-9DC6-3F80-F0FC997A9F1A}"/>
          </ac:spMkLst>
        </pc:spChg>
        <pc:spChg chg="add mod">
          <ac:chgData name="Per Birk" userId="df01b9b998c9379c" providerId="LiveId" clId="{9F48E059-2221-4DF7-95D7-F88CD9806813}" dt="2025-03-21T11:53:42.576" v="5286" actId="6549"/>
          <ac:spMkLst>
            <pc:docMk/>
            <pc:sldMk cId="309217051" sldId="433"/>
            <ac:spMk id="4" creationId="{7D287E7D-8613-9C9A-FCDD-F175B0EBA783}"/>
          </ac:spMkLst>
        </pc:spChg>
      </pc:sldChg>
      <pc:sldChg chg="addSp delSp modSp new mod">
        <pc:chgData name="Per Birk" userId="df01b9b998c9379c" providerId="LiveId" clId="{9F48E059-2221-4DF7-95D7-F88CD9806813}" dt="2025-03-21T11:49:20.249" v="5235" actId="27918"/>
        <pc:sldMkLst>
          <pc:docMk/>
          <pc:sldMk cId="3393224199" sldId="434"/>
        </pc:sldMkLst>
        <pc:spChg chg="mod">
          <ac:chgData name="Per Birk" userId="df01b9b998c9379c" providerId="LiveId" clId="{9F48E059-2221-4DF7-95D7-F88CD9806813}" dt="2025-03-18T07:52:21.363" v="1484" actId="20577"/>
          <ac:spMkLst>
            <pc:docMk/>
            <pc:sldMk cId="3393224199" sldId="434"/>
            <ac:spMk id="2" creationId="{DB4BBE4D-20F3-E21A-6D1F-39C93BCCAF4D}"/>
          </ac:spMkLst>
        </pc:spChg>
        <pc:spChg chg="add mod">
          <ac:chgData name="Per Birk" userId="df01b9b998c9379c" providerId="LiveId" clId="{9F48E059-2221-4DF7-95D7-F88CD9806813}" dt="2025-03-18T07:56:29.946" v="1587" actId="1076"/>
          <ac:spMkLst>
            <pc:docMk/>
            <pc:sldMk cId="3393224199" sldId="434"/>
            <ac:spMk id="6" creationId="{BCAF3A65-752C-C9E2-16C8-C5FEB0A67577}"/>
          </ac:spMkLst>
        </pc:spChg>
        <pc:graphicFrameChg chg="add mod">
          <ac:chgData name="Per Birk" userId="df01b9b998c9379c" providerId="LiveId" clId="{9F48E059-2221-4DF7-95D7-F88CD9806813}" dt="2025-03-18T07:55:56.438" v="1582"/>
          <ac:graphicFrameMkLst>
            <pc:docMk/>
            <pc:sldMk cId="3393224199" sldId="434"/>
            <ac:graphicFrameMk id="5" creationId="{1170C0E7-04DF-90D7-BA05-1FDA56843388}"/>
          </ac:graphicFrameMkLst>
        </pc:graphicFrameChg>
      </pc:sldChg>
      <pc:sldChg chg="addSp modSp new mod">
        <pc:chgData name="Per Birk" userId="df01b9b998c9379c" providerId="LiveId" clId="{9F48E059-2221-4DF7-95D7-F88CD9806813}" dt="2025-03-21T12:04:08.074" v="5318" actId="20577"/>
        <pc:sldMkLst>
          <pc:docMk/>
          <pc:sldMk cId="3405691525" sldId="435"/>
        </pc:sldMkLst>
        <pc:spChg chg="mod">
          <ac:chgData name="Per Birk" userId="df01b9b998c9379c" providerId="LiveId" clId="{9F48E059-2221-4DF7-95D7-F88CD9806813}" dt="2025-03-18T12:00:41.369" v="4835" actId="6549"/>
          <ac:spMkLst>
            <pc:docMk/>
            <pc:sldMk cId="3405691525" sldId="435"/>
            <ac:spMk id="2" creationId="{D6F09157-D7F8-4650-C2CA-90B1486AFF7A}"/>
          </ac:spMkLst>
        </pc:spChg>
        <pc:spChg chg="add mod">
          <ac:chgData name="Per Birk" userId="df01b9b998c9379c" providerId="LiveId" clId="{9F48E059-2221-4DF7-95D7-F88CD9806813}" dt="2025-03-21T12:04:08.074" v="5318" actId="20577"/>
          <ac:spMkLst>
            <pc:docMk/>
            <pc:sldMk cId="3405691525" sldId="435"/>
            <ac:spMk id="4" creationId="{6C409176-AEA7-F7A4-45FE-840F77A3CBE2}"/>
          </ac:spMkLst>
        </pc:spChg>
        <pc:picChg chg="add mod">
          <ac:chgData name="Per Birk" userId="df01b9b998c9379c" providerId="LiveId" clId="{9F48E059-2221-4DF7-95D7-F88CD9806813}" dt="2025-03-18T12:00:53.848" v="4837" actId="1076"/>
          <ac:picMkLst>
            <pc:docMk/>
            <pc:sldMk cId="3405691525" sldId="435"/>
            <ac:picMk id="6" creationId="{3FBAC0F8-FC46-157E-DA59-1B081A9201D1}"/>
          </ac:picMkLst>
        </pc:picChg>
      </pc:sldChg>
      <pc:sldChg chg="new del">
        <pc:chgData name="Per Birk" userId="df01b9b998c9379c" providerId="LiveId" clId="{9F48E059-2221-4DF7-95D7-F88CD9806813}" dt="2025-03-21T12:04:51.441" v="5323" actId="47"/>
        <pc:sldMkLst>
          <pc:docMk/>
          <pc:sldMk cId="248170" sldId="436"/>
        </pc:sldMkLst>
      </pc:sldChg>
      <pc:sldChg chg="modSp new mod">
        <pc:chgData name="Per Birk" userId="df01b9b998c9379c" providerId="LiveId" clId="{9F48E059-2221-4DF7-95D7-F88CD9806813}" dt="2025-03-21T12:05:55.273" v="5344" actId="20577"/>
        <pc:sldMkLst>
          <pc:docMk/>
          <pc:sldMk cId="1655913061" sldId="436"/>
        </pc:sldMkLst>
        <pc:spChg chg="mod">
          <ac:chgData name="Per Birk" userId="df01b9b998c9379c" providerId="LiveId" clId="{9F48E059-2221-4DF7-95D7-F88CD9806813}" dt="2025-03-21T12:05:55.273" v="5344" actId="20577"/>
          <ac:spMkLst>
            <pc:docMk/>
            <pc:sldMk cId="1655913061" sldId="436"/>
            <ac:spMk id="2" creationId="{F84D8E98-F008-4B2F-6541-6E1D4ACF1B0D}"/>
          </ac:spMkLst>
        </pc:spChg>
      </pc:sldChg>
      <pc:sldChg chg="new del">
        <pc:chgData name="Per Birk" userId="df01b9b998c9379c" providerId="LiveId" clId="{9F48E059-2221-4DF7-95D7-F88CD9806813}" dt="2025-03-21T12:05:02.076" v="5326" actId="47"/>
        <pc:sldMkLst>
          <pc:docMk/>
          <pc:sldMk cId="1343578938" sldId="437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df01b9b998c9379c/Dokumenter/VandV&#230;rket/2025/2024%20Udviklings%20trends_%20omkostninger%20mm_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df01b9b998c9379c/Dokumenter/VandV&#230;rket/2025/2024%20Udviklings%20trends_%20omkostninger%20mm_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 b="1"/>
              <a:t>Solgte vandmængde faldende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>
        <c:manualLayout>
          <c:layoutTarget val="inner"/>
          <c:xMode val="edge"/>
          <c:yMode val="edge"/>
          <c:x val="0.11244203849518811"/>
          <c:y val="0.16708333333333336"/>
          <c:w val="0.84589129483814518"/>
          <c:h val="0.72088764946048411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'Ark2'!$B$28:$M$28</c:f>
              <c:numCache>
                <c:formatCode>General</c:formatCod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numCache>
            </c:numRef>
          </c:cat>
          <c:val>
            <c:numRef>
              <c:f>'Ark2'!$B$29:$M$29</c:f>
              <c:numCache>
                <c:formatCode>#,##0</c:formatCode>
                <c:ptCount val="12"/>
                <c:pt idx="0">
                  <c:v>92678</c:v>
                </c:pt>
                <c:pt idx="1">
                  <c:v>88733</c:v>
                </c:pt>
                <c:pt idx="2">
                  <c:v>77915</c:v>
                </c:pt>
                <c:pt idx="3">
                  <c:v>84973</c:v>
                </c:pt>
                <c:pt idx="4">
                  <c:v>79504</c:v>
                </c:pt>
                <c:pt idx="5">
                  <c:v>84975</c:v>
                </c:pt>
                <c:pt idx="6">
                  <c:v>79875</c:v>
                </c:pt>
                <c:pt idx="7">
                  <c:v>85000</c:v>
                </c:pt>
                <c:pt idx="8">
                  <c:v>80509</c:v>
                </c:pt>
                <c:pt idx="9">
                  <c:v>79809</c:v>
                </c:pt>
                <c:pt idx="10">
                  <c:v>77629</c:v>
                </c:pt>
                <c:pt idx="11">
                  <c:v>76116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F2E-4836-8FDF-E4B3B9841D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62371280"/>
        <c:axId val="1162373680"/>
      </c:lineChart>
      <c:catAx>
        <c:axId val="1162371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162373680"/>
        <c:crosses val="autoZero"/>
        <c:auto val="1"/>
        <c:lblAlgn val="ctr"/>
        <c:lblOffset val="100"/>
        <c:noMultiLvlLbl val="0"/>
      </c:catAx>
      <c:valAx>
        <c:axId val="1162373680"/>
        <c:scaling>
          <c:orientation val="minMax"/>
          <c:min val="7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162371280"/>
        <c:crosses val="autoZero"/>
        <c:crossBetween val="between"/>
        <c:majorUnit val="1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/>
              <a:t>Drifts/Adm omkostninger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'Ark2'!$A$37</c:f>
              <c:strCache>
                <c:ptCount val="1"/>
                <c:pt idx="0">
                  <c:v>Produktions omkostninger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'Ark2'!$B$36:$G$36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'Ark2'!$B$37:$G$37</c:f>
              <c:numCache>
                <c:formatCode>General</c:formatCode>
                <c:ptCount val="6"/>
                <c:pt idx="0">
                  <c:v>395</c:v>
                </c:pt>
                <c:pt idx="1">
                  <c:v>380</c:v>
                </c:pt>
                <c:pt idx="2">
                  <c:v>621</c:v>
                </c:pt>
                <c:pt idx="3">
                  <c:v>625</c:v>
                </c:pt>
                <c:pt idx="4">
                  <c:v>786</c:v>
                </c:pt>
                <c:pt idx="5">
                  <c:v>802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4A-4F43-9ADB-D04AD5251CC9}"/>
            </c:ext>
          </c:extLst>
        </c:ser>
        <c:ser>
          <c:idx val="1"/>
          <c:order val="1"/>
          <c:tx>
            <c:strRef>
              <c:f>'Ark2'!$A$38</c:f>
              <c:strCache>
                <c:ptCount val="1"/>
                <c:pt idx="0">
                  <c:v>Distributions omkostninger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'Ark2'!$B$36:$G$36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'Ark2'!$B$38:$G$38</c:f>
              <c:numCache>
                <c:formatCode>General</c:formatCode>
                <c:ptCount val="6"/>
                <c:pt idx="0">
                  <c:v>117</c:v>
                </c:pt>
                <c:pt idx="1">
                  <c:v>192</c:v>
                </c:pt>
                <c:pt idx="2">
                  <c:v>302</c:v>
                </c:pt>
                <c:pt idx="3">
                  <c:v>255</c:v>
                </c:pt>
                <c:pt idx="4">
                  <c:v>323</c:v>
                </c:pt>
                <c:pt idx="5">
                  <c:v>359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4A-4F43-9ADB-D04AD5251CC9}"/>
            </c:ext>
          </c:extLst>
        </c:ser>
        <c:ser>
          <c:idx val="2"/>
          <c:order val="2"/>
          <c:tx>
            <c:strRef>
              <c:f>'Ark2'!$A$39</c:f>
              <c:strCache>
                <c:ptCount val="1"/>
                <c:pt idx="0">
                  <c:v>Administrations omkostninger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'Ark2'!$B$36:$G$36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'Ark2'!$B$39:$G$39</c:f>
              <c:numCache>
                <c:formatCode>General</c:formatCode>
                <c:ptCount val="6"/>
                <c:pt idx="0">
                  <c:v>286</c:v>
                </c:pt>
                <c:pt idx="1">
                  <c:v>274</c:v>
                </c:pt>
                <c:pt idx="2">
                  <c:v>255</c:v>
                </c:pt>
                <c:pt idx="3">
                  <c:v>244</c:v>
                </c:pt>
                <c:pt idx="4">
                  <c:v>271</c:v>
                </c:pt>
                <c:pt idx="5">
                  <c:v>275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A4A-4F43-9ADB-D04AD5251C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05299680"/>
        <c:axId val="1205299200"/>
        <c:axId val="0"/>
      </c:bar3DChart>
      <c:catAx>
        <c:axId val="120529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205299200"/>
        <c:crosses val="autoZero"/>
        <c:auto val="1"/>
        <c:lblAlgn val="ctr"/>
        <c:lblOffset val="100"/>
        <c:noMultiLvlLbl val="0"/>
      </c:catAx>
      <c:valAx>
        <c:axId val="1205299200"/>
        <c:scaling>
          <c:orientation val="minMax"/>
          <c:max val="8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205299680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D7B585-16DE-4C53-815C-98752F333534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AE49C7-564A-40FB-BCD0-25C10E1407E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444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6AF5-3757-40CE-AF22-D083076ABB43}" type="datetime1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18E00-41B1-4407-996E-A949F1DE4CE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349678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k 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6AF5-3757-40CE-AF22-D083076ABB43}" type="datetime1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18E00-41B1-4407-996E-A949F1DE4CE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89250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6AF5-3757-40CE-AF22-D083076ABB43}" type="datetime1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18E00-41B1-4407-996E-A949F1DE4CE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59509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6AF5-3757-40CE-AF22-D083076ABB43}" type="datetime1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18E00-41B1-4407-996E-A949F1DE4CE6}" type="slidenum">
              <a:rPr lang="en-US" smtClean="0"/>
              <a:t>‹nr.›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3414326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6AF5-3757-40CE-AF22-D083076ABB43}" type="datetime1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18E00-41B1-4407-996E-A949F1DE4CE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541163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6AF5-3757-40CE-AF22-D083076ABB43}" type="datetime1">
              <a:rPr lang="en-US" smtClean="0"/>
              <a:t>3/18/2025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18E00-41B1-4407-996E-A949F1DE4CE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42816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6AF5-3757-40CE-AF22-D083076ABB43}" type="datetime1">
              <a:rPr lang="en-US" smtClean="0"/>
              <a:t>3/18/2025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18E00-41B1-4407-996E-A949F1DE4CE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744636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6AF5-3757-40CE-AF22-D083076ABB43}" type="datetime1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18E00-41B1-4407-996E-A949F1DE4CE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784644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6AF5-3757-40CE-AF22-D083076ABB43}" type="datetime1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18E00-41B1-4407-996E-A949F1DE4CE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976401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6AF5-3757-40CE-AF22-D083076ABB43}" type="datetime1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18E00-41B1-4407-996E-A949F1DE4CE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83834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6AF5-3757-40CE-AF22-D083076ABB43}" type="datetime1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18E00-41B1-4407-996E-A949F1DE4CE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079507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6AF5-3757-40CE-AF22-D083076ABB43}" type="datetime1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18E00-41B1-4407-996E-A949F1DE4CE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867014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6AF5-3757-40CE-AF22-D083076ABB43}" type="datetime1">
              <a:rPr lang="en-US" smtClean="0"/>
              <a:t>3/18/2025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18E00-41B1-4407-996E-A949F1DE4CE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87272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6AF5-3757-40CE-AF22-D083076ABB43}" type="datetime1">
              <a:rPr lang="en-US" smtClean="0"/>
              <a:t>3/18/2025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18E00-41B1-4407-996E-A949F1DE4CE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53699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6AF5-3757-40CE-AF22-D083076ABB43}" type="datetime1">
              <a:rPr lang="en-US" smtClean="0"/>
              <a:t>3/18/2025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18E00-41B1-4407-996E-A949F1DE4CE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653057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6AF5-3757-40CE-AF22-D083076ABB43}" type="datetime1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18E00-41B1-4407-996E-A949F1DE4CE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446322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6AF5-3757-40CE-AF22-D083076ABB43}" type="datetime1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18E00-41B1-4407-996E-A949F1DE4CE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60336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8CB6AF5-3757-40CE-AF22-D083076ABB43}" type="datetime1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8318E00-41B1-4407-996E-A949F1DE4CE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72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r&#248;rb&#230;kvandv&#230;rk.dk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255CADE-DCE0-447F-B290-2AE78E5E5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245587C-701C-48A1-9B6B-10C3DF81A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330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E5CF545-7AAF-4A13-8871-089E929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49265" y="1185208"/>
            <a:ext cx="3707844" cy="2730498"/>
          </a:xfrm>
        </p:spPr>
        <p:txBody>
          <a:bodyPr>
            <a:normAutofit/>
          </a:bodyPr>
          <a:lstStyle/>
          <a:p>
            <a:pPr algn="l"/>
            <a:r>
              <a:rPr lang="en-GB" sz="2600" b="1" dirty="0" err="1">
                <a:latin typeface="+mn-lt"/>
              </a:rPr>
              <a:t>Velkommen</a:t>
            </a:r>
            <a:r>
              <a:rPr lang="en-GB" sz="2600" b="1" dirty="0">
                <a:latin typeface="+mn-lt"/>
              </a:rPr>
              <a:t> </a:t>
            </a:r>
            <a:r>
              <a:rPr lang="en-GB" sz="2600" b="1" dirty="0" err="1">
                <a:latin typeface="+mn-lt"/>
              </a:rPr>
              <a:t>til</a:t>
            </a:r>
            <a:r>
              <a:rPr lang="en-GB" sz="2600" b="1" dirty="0">
                <a:latin typeface="+mn-lt"/>
              </a:rPr>
              <a:t> </a:t>
            </a:r>
            <a:r>
              <a:rPr lang="en-GB" sz="2600" b="1" dirty="0" err="1">
                <a:latin typeface="+mn-lt"/>
              </a:rPr>
              <a:t>Rørbæk</a:t>
            </a:r>
            <a:r>
              <a:rPr lang="en-GB" sz="2600" b="1" dirty="0">
                <a:latin typeface="+mn-lt"/>
              </a:rPr>
              <a:t> </a:t>
            </a:r>
            <a:r>
              <a:rPr lang="en-GB" sz="2600" b="1" dirty="0" err="1">
                <a:latin typeface="+mn-lt"/>
              </a:rPr>
              <a:t>Vandværks</a:t>
            </a:r>
            <a:r>
              <a:rPr lang="en-GB" sz="2600" b="1" dirty="0">
                <a:latin typeface="+mn-lt"/>
              </a:rPr>
              <a:t> </a:t>
            </a:r>
            <a:r>
              <a:rPr lang="en-GB" sz="2600" b="1" dirty="0" err="1">
                <a:latin typeface="+mn-lt"/>
              </a:rPr>
              <a:t>Generalforsamling</a:t>
            </a:r>
            <a:r>
              <a:rPr lang="en-GB" sz="2600" b="1" dirty="0">
                <a:latin typeface="+mn-lt"/>
              </a:rPr>
              <a:t> </a:t>
            </a:r>
            <a:br>
              <a:rPr lang="en-GB" sz="2600" b="1" dirty="0">
                <a:latin typeface="+mn-lt"/>
              </a:rPr>
            </a:br>
            <a:r>
              <a:rPr lang="en-GB" sz="2600" b="1" dirty="0">
                <a:latin typeface="+mn-lt"/>
              </a:rPr>
              <a:t>25 Marts 2025  </a:t>
            </a:r>
            <a:br>
              <a:rPr lang="en-GB" sz="2600" b="1" dirty="0">
                <a:latin typeface="+mn-lt"/>
              </a:rPr>
            </a:br>
            <a:br>
              <a:rPr lang="en-GB" sz="2600" b="1" dirty="0">
                <a:latin typeface="+mn-lt"/>
              </a:rPr>
            </a:br>
            <a:r>
              <a:rPr lang="en-GB" sz="2600" b="1" dirty="0">
                <a:latin typeface="+mn-lt"/>
              </a:rPr>
              <a:t>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6421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8318E00-41B1-4407-996E-A949F1DE4CE6}" type="slidenum">
              <a:rPr lang="en-US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19841D9-B91E-71A2-CEED-D64A630F40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921" y="1515033"/>
            <a:ext cx="6411220" cy="453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89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427768"/>
          </a:xfrm>
        </p:spPr>
        <p:txBody>
          <a:bodyPr>
            <a:normAutofit/>
          </a:bodyPr>
          <a:lstStyle/>
          <a:p>
            <a:r>
              <a:rPr lang="en-GB" sz="2400" dirty="0" err="1">
                <a:latin typeface="Arial Rounded MT Bold" panose="020F0704030504030204" pitchFamily="34" charset="0"/>
              </a:rPr>
              <a:t>Solgt</a:t>
            </a:r>
            <a:r>
              <a:rPr lang="en-GB" sz="2400" dirty="0">
                <a:latin typeface="Arial Rounded MT Bold" panose="020F0704030504030204" pitchFamily="34" charset="0"/>
              </a:rPr>
              <a:t> </a:t>
            </a:r>
            <a:r>
              <a:rPr lang="en-GB" sz="2400" dirty="0" err="1">
                <a:latin typeface="Arial Rounded MT Bold" panose="020F0704030504030204" pitchFamily="34" charset="0"/>
              </a:rPr>
              <a:t>vandmængde</a:t>
            </a:r>
            <a:endParaRPr lang="en-GB" sz="2400" dirty="0">
              <a:latin typeface="Arial Rounded MT Bold" panose="020F07040305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18E00-41B1-4407-996E-A949F1DE4CE6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BCE7190-6BA5-1C13-67D1-321B287815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5675190"/>
              </p:ext>
            </p:extLst>
          </p:nvPr>
        </p:nvGraphicFramePr>
        <p:xfrm>
          <a:off x="1714499" y="1046285"/>
          <a:ext cx="8427027" cy="4699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felt 6">
            <a:extLst>
              <a:ext uri="{FF2B5EF4-FFF2-40B4-BE49-F238E27FC236}">
                <a16:creationId xmlns:a16="http://schemas.microsoft.com/office/drawing/2014/main" id="{71042016-05DB-773E-995F-F5958EC6A869}"/>
              </a:ext>
            </a:extLst>
          </p:cNvPr>
          <p:cNvSpPr txBox="1"/>
          <p:nvPr/>
        </p:nvSpPr>
        <p:spPr>
          <a:xfrm>
            <a:off x="3671298" y="5627049"/>
            <a:ext cx="4849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Indvindingstilladelse og kapacitet: 140.000 m3/år</a:t>
            </a:r>
          </a:p>
        </p:txBody>
      </p:sp>
      <p:sp>
        <p:nvSpPr>
          <p:cNvPr id="9" name="Pil: nedad 8">
            <a:extLst>
              <a:ext uri="{FF2B5EF4-FFF2-40B4-BE49-F238E27FC236}">
                <a16:creationId xmlns:a16="http://schemas.microsoft.com/office/drawing/2014/main" id="{21D23F96-7D1D-90AC-F5B4-19DF3C33E60C}"/>
              </a:ext>
            </a:extLst>
          </p:cNvPr>
          <p:cNvSpPr/>
          <p:nvPr/>
        </p:nvSpPr>
        <p:spPr>
          <a:xfrm rot="18024865">
            <a:off x="8155172" y="2231841"/>
            <a:ext cx="365530" cy="131843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98971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4BBE4D-20F3-E21A-6D1F-39C93BCCA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636125"/>
          </a:xfrm>
        </p:spPr>
        <p:txBody>
          <a:bodyPr>
            <a:normAutofit/>
          </a:bodyPr>
          <a:lstStyle/>
          <a:p>
            <a:r>
              <a:rPr lang="da-DK" dirty="0"/>
              <a:t>Drifts/Adm. omkostninger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87DC1984-7564-D71A-6054-D9CB819A9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18E00-41B1-4407-996E-A949F1DE4CE6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170C0E7-04DF-90D7-BA05-1FDA568433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9344337"/>
              </p:ext>
            </p:extLst>
          </p:nvPr>
        </p:nvGraphicFramePr>
        <p:xfrm>
          <a:off x="913775" y="1254641"/>
          <a:ext cx="9697518" cy="5167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il: opadgående 5">
            <a:extLst>
              <a:ext uri="{FF2B5EF4-FFF2-40B4-BE49-F238E27FC236}">
                <a16:creationId xmlns:a16="http://schemas.microsoft.com/office/drawing/2014/main" id="{BCAF3A65-752C-C9E2-16C8-C5FEB0A67577}"/>
              </a:ext>
            </a:extLst>
          </p:cNvPr>
          <p:cNvSpPr/>
          <p:nvPr/>
        </p:nvSpPr>
        <p:spPr>
          <a:xfrm rot="3720284">
            <a:off x="3356264" y="1666501"/>
            <a:ext cx="394854" cy="1880755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93224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CD2785-E5B5-9DC6-3F80-F0FC997A9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628392"/>
          </a:xfrm>
        </p:spPr>
        <p:txBody>
          <a:bodyPr>
            <a:normAutofit/>
          </a:bodyPr>
          <a:lstStyle/>
          <a:p>
            <a:r>
              <a:rPr lang="da-DK" dirty="0"/>
              <a:t>Samarbejde med Østlollands Vandforsyning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7EBE8026-9F52-4BF7-AC5A-D11AC2F04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18E00-41B1-4407-996E-A949F1DE4CE6}" type="slidenum">
              <a:rPr lang="en-US" smtClean="0"/>
              <a:t>12</a:t>
            </a:fld>
            <a:endParaRPr lang="en-US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7D287E7D-8613-9C9A-FCDD-F175B0EBA783}"/>
              </a:ext>
            </a:extLst>
          </p:cNvPr>
          <p:cNvSpPr txBox="1"/>
          <p:nvPr/>
        </p:nvSpPr>
        <p:spPr>
          <a:xfrm>
            <a:off x="777265" y="1541522"/>
            <a:ext cx="10866244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a-DK" dirty="0"/>
              <a:t>Vi har kontaktet Østlollands Vandforsyning (ØVF) med henblik på at sikre fremadrettet nødforsyning</a:t>
            </a:r>
            <a:br>
              <a:rPr lang="da-DK" dirty="0"/>
            </a:br>
            <a:r>
              <a:rPr lang="da-DK" dirty="0"/>
              <a:t>og mulighed for levering af vand.</a:t>
            </a:r>
          </a:p>
          <a:p>
            <a:endParaRPr lang="da-DK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a-DK" dirty="0"/>
              <a:t>Driftsleder og bestyrelse på Østlolland Vandforsyning er meget interesseret i etablering af et samarbejde</a:t>
            </a:r>
            <a:br>
              <a:rPr lang="da-DK" dirty="0"/>
            </a:br>
            <a:endParaRPr lang="da-DK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a-DK" dirty="0"/>
              <a:t>Leverance på ca. 40-50.000 m3/år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a-DK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a-DK" dirty="0"/>
              <a:t>Leverance vil kræve en opgradering af vandledning på Guldborgvej fra ca. 100 m før </a:t>
            </a:r>
            <a:r>
              <a:rPr lang="da-DK" dirty="0" err="1"/>
              <a:t>Langsvej</a:t>
            </a:r>
            <a:br>
              <a:rPr lang="da-DK" dirty="0"/>
            </a:br>
            <a:r>
              <a:rPr lang="da-DK" dirty="0"/>
              <a:t>til ca. 300m efter Kogangen.  Investering i alt ca. 1 million kr. </a:t>
            </a:r>
            <a:br>
              <a:rPr lang="da-DK" dirty="0"/>
            </a:br>
            <a:r>
              <a:rPr lang="da-DK" dirty="0"/>
              <a:t>ØVF står for trykforøger station og tilslutninger på deres side.</a:t>
            </a:r>
            <a:br>
              <a:rPr lang="da-DK" dirty="0"/>
            </a:br>
            <a:endParaRPr lang="da-DK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a-DK" dirty="0"/>
              <a:t>Dette vil også forbedre forsynings kapaciteten ud på </a:t>
            </a:r>
            <a:r>
              <a:rPr lang="da-DK" dirty="0" err="1"/>
              <a:t>Langsvej</a:t>
            </a:r>
            <a:r>
              <a:rPr lang="da-DK" dirty="0"/>
              <a:t>- </a:t>
            </a:r>
            <a:r>
              <a:rPr lang="da-DK" dirty="0" err="1"/>
              <a:t>Lågebrovej</a:t>
            </a:r>
            <a:r>
              <a:rPr lang="da-DK" dirty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a-DK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a-DK" dirty="0"/>
              <a:t>Efter sammenlægningen af ØVF og Radsted Vandværk, vil ØVF lægge en ny ledning som</a:t>
            </a:r>
            <a:br>
              <a:rPr lang="da-DK" dirty="0"/>
            </a:br>
            <a:r>
              <a:rPr lang="da-DK" dirty="0"/>
              <a:t>sammenkobles med Rørbæk Vandværks ledning ved motorvejen. Dette giver mulighed for at assistere med vand </a:t>
            </a:r>
            <a:br>
              <a:rPr lang="da-DK" dirty="0"/>
            </a:br>
            <a:r>
              <a:rPr lang="da-DK" dirty="0"/>
              <a:t>til Radsted.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a-DK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9217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F09157-D7F8-4650-C2CA-90B1486AF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597219"/>
          </a:xfrm>
        </p:spPr>
        <p:txBody>
          <a:bodyPr>
            <a:normAutofit fontScale="90000"/>
          </a:bodyPr>
          <a:lstStyle/>
          <a:p>
            <a:r>
              <a:rPr lang="da-DK" dirty="0"/>
              <a:t>Ny Indsatsplan for grundvandsbeskyttelse</a:t>
            </a:r>
            <a:br>
              <a:rPr lang="da-DK" dirty="0"/>
            </a:br>
            <a:r>
              <a:rPr lang="da-DK" dirty="0"/>
              <a:t>Guldborgsund kommune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B5B7B8B1-CB17-3BC9-31F3-061E8F3BC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18E00-41B1-4407-996E-A949F1DE4CE6}" type="slidenum">
              <a:rPr lang="en-US" smtClean="0"/>
              <a:t>13</a:t>
            </a:fld>
            <a:endParaRPr lang="en-US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6C409176-AEA7-F7A4-45FE-840F77A3CBE2}"/>
              </a:ext>
            </a:extLst>
          </p:cNvPr>
          <p:cNvSpPr txBox="1"/>
          <p:nvPr/>
        </p:nvSpPr>
        <p:spPr>
          <a:xfrm>
            <a:off x="674182" y="1681078"/>
            <a:ext cx="7632987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a-DK" dirty="0"/>
              <a:t>Kommunens arbejde med en ny indsatsplan 2025, med bl.a.</a:t>
            </a:r>
            <a:br>
              <a:rPr lang="da-DK" dirty="0"/>
            </a:br>
            <a:r>
              <a:rPr lang="da-DK" dirty="0"/>
              <a:t>krav om at vandværkerne skal afkoble storforbrugere har ansporet</a:t>
            </a:r>
            <a:br>
              <a:rPr lang="da-DK" dirty="0"/>
            </a:br>
            <a:r>
              <a:rPr lang="da-DK" dirty="0"/>
              <a:t>stort set alle vandværker på Østlolland til at etablere</a:t>
            </a:r>
            <a:br>
              <a:rPr lang="da-DK" dirty="0"/>
            </a:br>
            <a:r>
              <a:rPr lang="da-DK" dirty="0"/>
              <a:t>en tættere dialog og samarbejde (Område indrammet med blåt).</a:t>
            </a:r>
            <a:br>
              <a:rPr lang="da-DK" dirty="0"/>
            </a:br>
            <a:endParaRPr lang="da-DK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a-DK" dirty="0"/>
              <a:t>Der har været afholdt en række møder i løbet af efteråret og til dato.</a:t>
            </a:r>
            <a:br>
              <a:rPr lang="da-DK" dirty="0"/>
            </a:br>
            <a:endParaRPr lang="da-DK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a-DK" dirty="0"/>
              <a:t>I fællesskab har Vandværkerne på Østlolland udarbejdet et oplæg til GSK</a:t>
            </a:r>
            <a:br>
              <a:rPr lang="da-DK" dirty="0"/>
            </a:br>
            <a:r>
              <a:rPr lang="da-DK" dirty="0"/>
              <a:t>til en løsning, hvor det ikke bliver nødvendigt at afkoble eksisterende stor-</a:t>
            </a:r>
            <a:br>
              <a:rPr lang="da-DK" dirty="0"/>
            </a:br>
            <a:r>
              <a:rPr lang="da-DK" dirty="0"/>
              <a:t>forbrugere, idet vi samlet har tilstrækkelig kapacitet og indvindingstilladelser </a:t>
            </a:r>
            <a:br>
              <a:rPr lang="da-DK" dirty="0"/>
            </a:br>
            <a:r>
              <a:rPr lang="da-DK" dirty="0"/>
              <a:t>til at forsyne Østlolland, når samarbejdet styrkes. </a:t>
            </a:r>
            <a:br>
              <a:rPr lang="da-DK" dirty="0"/>
            </a:br>
            <a:endParaRPr lang="da-DK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a-DK" dirty="0"/>
              <a:t>Her er tale om et frivilligt samarbejde og ikke en sammenlægning.</a:t>
            </a:r>
            <a:br>
              <a:rPr lang="da-DK" dirty="0"/>
            </a:br>
            <a:r>
              <a:rPr lang="da-DK" dirty="0"/>
              <a:t>Målet er, at samarbejdet kan udbygges på flere områder, alt efter de</a:t>
            </a:r>
            <a:br>
              <a:rPr lang="da-DK" dirty="0"/>
            </a:br>
            <a:r>
              <a:rPr lang="da-DK" dirty="0"/>
              <a:t>enkelte vandværks behov over tid. </a:t>
            </a:r>
            <a:br>
              <a:rPr lang="da-DK" dirty="0"/>
            </a:br>
            <a:br>
              <a:rPr lang="da-DK" dirty="0"/>
            </a:br>
            <a:endParaRPr lang="da-DK" dirty="0"/>
          </a:p>
          <a:p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3FBAC0F8-FC46-157E-DA59-1B081A920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719" y="1681078"/>
            <a:ext cx="3515114" cy="405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691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27C655-6792-595D-5BBD-5156DEC78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668023"/>
          </a:xfrm>
        </p:spPr>
        <p:txBody>
          <a:bodyPr/>
          <a:lstStyle/>
          <a:p>
            <a:r>
              <a:rPr lang="da-DK" dirty="0"/>
              <a:t>Udskiftning til Elektroniske målere</a:t>
            </a:r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FA6667EE-4BDD-6F4E-C8CB-24E6D3AA9EB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8750265" y="1600200"/>
            <a:ext cx="3023381" cy="4095307"/>
          </a:xfrm>
        </p:spPr>
      </p:pic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4B6A92E-2B1A-B2F2-B4CA-7369BFA49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18E00-41B1-4407-996E-A949F1DE4CE6}" type="slidenum">
              <a:rPr lang="en-US" smtClean="0"/>
              <a:t>14</a:t>
            </a:fld>
            <a:endParaRPr lang="en-US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4DA24637-5AA0-81C7-585F-04154B406234}"/>
              </a:ext>
            </a:extLst>
          </p:cNvPr>
          <p:cNvSpPr txBox="1"/>
          <p:nvPr/>
        </p:nvSpPr>
        <p:spPr>
          <a:xfrm>
            <a:off x="843087" y="1512240"/>
            <a:ext cx="773057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a-DK" dirty="0"/>
              <a:t>Der er i 2024 blevet skiftet 284 målere i perioden september-november.</a:t>
            </a:r>
            <a:br>
              <a:rPr lang="da-DK" dirty="0"/>
            </a:br>
            <a:r>
              <a:rPr lang="da-DK" dirty="0"/>
              <a:t>Der har været lidt opstartsvanskeligheder dels med BD systemets </a:t>
            </a:r>
            <a:br>
              <a:rPr lang="da-DK" dirty="0"/>
            </a:br>
            <a:r>
              <a:rPr lang="da-DK" dirty="0"/>
              <a:t>automatiske udsendelse af en vejledning til opkobling til at følge eget forbrug </a:t>
            </a:r>
            <a:br>
              <a:rPr lang="da-DK" dirty="0"/>
            </a:br>
            <a:r>
              <a:rPr lang="da-DK" dirty="0"/>
              <a:t>på nettet</a:t>
            </a:r>
          </a:p>
          <a:p>
            <a:endParaRPr lang="da-DK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a-DK" dirty="0"/>
              <a:t>Der er planlagt skift af ca. 317 målere i 2025 i perioden april-juni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a-DK" dirty="0"/>
              <a:t>Der er udarbejdet ny og bedre information til andelshavere i forbindelse med </a:t>
            </a:r>
            <a:br>
              <a:rPr lang="da-DK" dirty="0"/>
            </a:br>
            <a:r>
              <a:rPr lang="da-DK" dirty="0"/>
              <a:t>målerskifte.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EAD9D04C-8EA0-DBB6-9D6A-7B5422C463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1736" y="3820564"/>
            <a:ext cx="3038899" cy="273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337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D5EB32-1674-C677-83E5-280F7378F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7711" y="512192"/>
            <a:ext cx="7496578" cy="806246"/>
          </a:xfrm>
        </p:spPr>
        <p:txBody>
          <a:bodyPr/>
          <a:lstStyle/>
          <a:p>
            <a:r>
              <a:rPr lang="da-DK" dirty="0" err="1"/>
              <a:t>Cyber</a:t>
            </a:r>
            <a:r>
              <a:rPr lang="da-DK" dirty="0"/>
              <a:t>/IT sikkerhed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20859B0C-D2C0-5916-A172-A7F1B0498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18E00-41B1-4407-996E-A949F1DE4CE6}" type="slidenum">
              <a:rPr lang="en-US" smtClean="0"/>
              <a:t>15</a:t>
            </a:fld>
            <a:endParaRPr lang="en-US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37FAE661-D212-E7F2-4694-04429AD16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1120" y="2459105"/>
            <a:ext cx="2645169" cy="1939790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8F8FEE63-AA43-291B-87AA-F0D24A86562B}"/>
              </a:ext>
            </a:extLst>
          </p:cNvPr>
          <p:cNvSpPr txBox="1"/>
          <p:nvPr/>
        </p:nvSpPr>
        <p:spPr>
          <a:xfrm>
            <a:off x="1030799" y="1427106"/>
            <a:ext cx="10447475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Vedrørende </a:t>
            </a:r>
            <a:r>
              <a:rPr lang="da-DK" dirty="0" err="1"/>
              <a:t>Cyber</a:t>
            </a:r>
            <a:r>
              <a:rPr lang="da-DK" dirty="0"/>
              <a:t> sikkerhed er nye EU direktiver på området er i gang med at blive indført: NIS2 og CER.</a:t>
            </a:r>
          </a:p>
          <a:p>
            <a:endParaRPr lang="da-DK" dirty="0"/>
          </a:p>
          <a:p>
            <a:r>
              <a:rPr lang="da-DK" dirty="0"/>
              <a:t>Efter en præsentation på Vandrådets Temamøde i November, havde 27/2 25 en ekspert fra TD-K på besøg </a:t>
            </a:r>
            <a:br>
              <a:rPr lang="da-DK" dirty="0"/>
            </a:br>
            <a:r>
              <a:rPr lang="da-DK" dirty="0"/>
              <a:t>for at vurdere Vandværkets </a:t>
            </a:r>
            <a:r>
              <a:rPr lang="da-DK" dirty="0" err="1"/>
              <a:t>setup</a:t>
            </a:r>
            <a:r>
              <a:rPr lang="da-DK" dirty="0"/>
              <a:t> </a:t>
            </a:r>
            <a:r>
              <a:rPr lang="da-DK" dirty="0" err="1"/>
              <a:t>mht</a:t>
            </a:r>
            <a:r>
              <a:rPr lang="da-DK" dirty="0"/>
              <a:t> </a:t>
            </a:r>
            <a:r>
              <a:rPr lang="da-DK" dirty="0" err="1"/>
              <a:t>Cyber</a:t>
            </a:r>
            <a:r>
              <a:rPr lang="da-DK" dirty="0"/>
              <a:t> sikkerhed.</a:t>
            </a:r>
          </a:p>
          <a:p>
            <a:endParaRPr lang="da-DK" dirty="0"/>
          </a:p>
          <a:p>
            <a:r>
              <a:rPr lang="da-DK" dirty="0"/>
              <a:t>Tilbagemelding fra TD-K: Da Rørbæk Vandværk har ret godt styr på det </a:t>
            </a:r>
            <a:br>
              <a:rPr lang="da-DK" dirty="0"/>
            </a:br>
            <a:r>
              <a:rPr lang="da-DK" dirty="0"/>
              <a:t>er det begrænset hvilke forbedringer der er behov for.  At vi grundet Vandværkets</a:t>
            </a:r>
            <a:br>
              <a:rPr lang="da-DK" dirty="0"/>
            </a:br>
            <a:r>
              <a:rPr lang="da-DK" dirty="0"/>
              <a:t>størrelse sandsynlig vis ikke vil blive underlagt NIS 2 og CER.</a:t>
            </a:r>
          </a:p>
          <a:p>
            <a:endParaRPr lang="da-DK" dirty="0"/>
          </a:p>
          <a:p>
            <a:r>
              <a:rPr lang="da-DK" dirty="0"/>
              <a:t>Han havde dog nogle spørgsmål vi ikke umiddelbart kunne svare på, og som</a:t>
            </a:r>
          </a:p>
          <a:p>
            <a:r>
              <a:rPr lang="da-DK" dirty="0"/>
              <a:t>vi nu undersøger med vores SRO leverandør:</a:t>
            </a:r>
            <a:br>
              <a:rPr lang="da-DK" dirty="0"/>
            </a:br>
            <a:endParaRPr lang="da-DK" dirty="0"/>
          </a:p>
          <a:p>
            <a:pPr algn="l">
              <a:buFont typeface="+mj-lt"/>
              <a:buAutoNum type="arabicPeriod"/>
            </a:pPr>
            <a:r>
              <a:rPr lang="da-DK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Bliver firewall kontinuerligt overvåget og opdateret?  Status:1x pr. måned. </a:t>
            </a:r>
          </a:p>
          <a:p>
            <a:pPr algn="l">
              <a:buFont typeface="+mj-lt"/>
              <a:buAutoNum type="arabicPeriod"/>
            </a:pPr>
            <a:r>
              <a:rPr lang="da-DK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Er der proaktiv sikkerhed på firewall, fx. IDS, IPS, </a:t>
            </a:r>
            <a:r>
              <a:rPr lang="da-DK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Anti</a:t>
            </a:r>
            <a:r>
              <a:rPr lang="da-DK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Malware og </a:t>
            </a:r>
            <a:r>
              <a:rPr lang="da-DK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geo</a:t>
            </a:r>
            <a:r>
              <a:rPr lang="da-DK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da-DK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blocking</a:t>
            </a:r>
            <a:r>
              <a:rPr lang="da-DK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? </a:t>
            </a:r>
          </a:p>
          <a:p>
            <a:pPr algn="l">
              <a:buFont typeface="+mj-lt"/>
              <a:buAutoNum type="arabicPeriod"/>
            </a:pPr>
            <a:r>
              <a:rPr lang="da-DK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Er der mulighed for at få sat MFA på jeres VPN? </a:t>
            </a:r>
          </a:p>
          <a:p>
            <a:pPr algn="l">
              <a:buFont typeface="+mj-lt"/>
              <a:buAutoNum type="arabicPeriod"/>
            </a:pPr>
            <a:r>
              <a:rPr lang="da-DK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Bliver der holdt øje med netværkslogs for, at tilsikre at der ikke er uvedkommende på netværket</a:t>
            </a:r>
            <a:br>
              <a:rPr lang="da-DK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</a:br>
            <a:r>
              <a:rPr lang="da-DK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  eller forsøg på at gøre det. </a:t>
            </a:r>
          </a:p>
          <a:p>
            <a:pPr algn="l">
              <a:buFont typeface="+mj-lt"/>
              <a:buAutoNum type="arabicPeriod"/>
            </a:pPr>
            <a:r>
              <a:rPr lang="da-DK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Er der opsat port </a:t>
            </a:r>
            <a:r>
              <a:rPr lang="da-DK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politk</a:t>
            </a:r>
            <a:r>
              <a:rPr lang="da-DK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på switche og firewalls, således at man ikke kan komme ind i udstyret via dem?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83101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9949" y="285812"/>
            <a:ext cx="10364451" cy="647575"/>
          </a:xfrm>
        </p:spPr>
        <p:txBody>
          <a:bodyPr>
            <a:normAutofit/>
          </a:bodyPr>
          <a:lstStyle/>
          <a:p>
            <a:r>
              <a:rPr lang="da-DK" sz="2800" b="1" dirty="0">
                <a:latin typeface="+mn-lt"/>
              </a:rPr>
              <a:t>Afrunding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89949" y="1259064"/>
            <a:ext cx="11159395" cy="559893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da-DK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Tak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til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driftsleder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Ole Olsen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og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NæstformanD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Flemming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AAlborg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for at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sikre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god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og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stabil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forsyning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da-DK" sz="1800" b="1" dirty="0">
                <a:latin typeface="Arial" panose="020B0604020202020204" pitchFamily="34" charset="0"/>
                <a:cs typeface="Arial" panose="020B0604020202020204" pitchFamily="34" charset="0"/>
              </a:rPr>
              <a:t>tak til bestyrelsen og </a:t>
            </a:r>
            <a:r>
              <a:rPr lang="da-DK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supplanter</a:t>
            </a:r>
            <a:r>
              <a:rPr lang="da-DK" sz="1800" b="1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da-DK" sz="1800" b="1">
                <a:latin typeface="Arial" panose="020B0604020202020204" pitchFamily="34" charset="0"/>
                <a:cs typeface="Arial" panose="020B0604020202020204" pitchFamily="34" charset="0"/>
              </a:rPr>
              <a:t>et super </a:t>
            </a:r>
            <a:r>
              <a:rPr lang="da-DK" sz="1800" b="1" dirty="0">
                <a:latin typeface="Arial" panose="020B0604020202020204" pitchFamily="34" charset="0"/>
                <a:cs typeface="Arial" panose="020B0604020202020204" pitchFamily="34" charset="0"/>
              </a:rPr>
              <a:t>engagement og samarbejde.</a:t>
            </a:r>
          </a:p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Tak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til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Jørgen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altid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holde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vandværk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og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omgivelser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perfekt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stand</a:t>
            </a:r>
          </a:p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Tak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til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fremmødte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andelshavere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kommentarer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og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input.</a:t>
            </a:r>
          </a:p>
          <a:p>
            <a:pPr marL="0" indent="0">
              <a:buNone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særlig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tak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til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mødets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Dirigent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Jan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herluf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Petersen</a:t>
            </a:r>
            <a:endParaRPr lang="da-DK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b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a-DK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18E00-41B1-4407-996E-A949F1DE4CE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714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6135" y="1914124"/>
            <a:ext cx="4175471" cy="15148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cap="all" dirty="0" err="1">
                <a:latin typeface="+mj-lt"/>
                <a:ea typeface="+mj-ea"/>
                <a:cs typeface="+mj-cs"/>
              </a:rPr>
              <a:t>Tak</a:t>
            </a:r>
            <a:endParaRPr lang="en-US" sz="4800" b="1" cap="all" dirty="0"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5591" y="1310603"/>
            <a:ext cx="5135784" cy="3736282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18E00-41B1-4407-996E-A949F1DE4CE6}" type="slidenum">
              <a:rPr lang="en-US" smtClean="0"/>
              <a:t>17</a:t>
            </a:fld>
            <a:endParaRPr lang="en-US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D99CA3C6-CCA4-47E0-B33E-E5BE206BD387}"/>
              </a:ext>
            </a:extLst>
          </p:cNvPr>
          <p:cNvSpPr txBox="1"/>
          <p:nvPr/>
        </p:nvSpPr>
        <p:spPr>
          <a:xfrm>
            <a:off x="2877696" y="5234840"/>
            <a:ext cx="60945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2400" dirty="0"/>
              <a:t>Adressen til Rørbæk Vandværks hjemmeside er fortsat: </a:t>
            </a:r>
            <a:r>
              <a:rPr lang="da-DK" sz="2400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https://rørbækvandværk.dk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11287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217E53-72BB-405C-95DE-763D78210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200" y="2234253"/>
            <a:ext cx="10364451" cy="1281304"/>
          </a:xfrm>
        </p:spPr>
        <p:txBody>
          <a:bodyPr>
            <a:normAutofit/>
          </a:bodyPr>
          <a:lstStyle/>
          <a:p>
            <a:r>
              <a:rPr lang="da-DK" sz="4800" b="1" dirty="0"/>
              <a:t>Eventuelt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64388EC-A577-4247-81DC-A4E4E9AC2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18E00-41B1-4407-996E-A949F1DE4CE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263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4D8E98-F008-4B2F-6541-6E1D4ACF1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Backup slides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17A2C653-92C0-8C07-F4FB-B5E00DF0A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18E00-41B1-4407-996E-A949F1DE4CE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913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3A9C15D4-2EE7-4D05-B87C-91D1F3B96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5" y="0"/>
            <a:ext cx="813206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ectangle 11">
            <a:extLst>
              <a:ext uri="{FF2B5EF4-FFF2-40B4-BE49-F238E27FC236}">
                <a16:creationId xmlns:a16="http://schemas.microsoft.com/office/drawing/2014/main" id="{4ED7B0FB-9654-4441-9545-02D458B68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935" cy="6858000"/>
          </a:xfrm>
          <a:prstGeom prst="rect">
            <a:avLst/>
          </a:prstGeom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13">
            <a:extLst>
              <a:ext uri="{FF2B5EF4-FFF2-40B4-BE49-F238E27FC236}">
                <a16:creationId xmlns:a16="http://schemas.microsoft.com/office/drawing/2014/main" id="{7BB94C57-FDF3-45A3-9D1F-904523D79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00" b="77917"/>
          <a:stretch/>
        </p:blipFill>
        <p:spPr>
          <a:xfrm>
            <a:off x="0" y="0"/>
            <a:ext cx="4059935" cy="15144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2002" y="1419900"/>
            <a:ext cx="2844002" cy="30674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cap="all" dirty="0" err="1">
                <a:ea typeface="+mj-ea"/>
                <a:cs typeface="+mj-cs"/>
              </a:rPr>
              <a:t>Dagsorden</a:t>
            </a:r>
            <a:endParaRPr lang="en-US" sz="2800" b="1" cap="all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42718" y="117231"/>
            <a:ext cx="8669224" cy="674076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400" b="1" dirty="0"/>
              <a:t>1. </a:t>
            </a:r>
            <a:r>
              <a:rPr lang="da-DK" sz="1400" b="1" dirty="0"/>
              <a:t>Valg af stemmetællere, valg af dirigent.</a:t>
            </a:r>
            <a:r>
              <a:rPr lang="da-DK" sz="1400" dirty="0"/>
              <a:t> </a:t>
            </a:r>
            <a:br>
              <a:rPr lang="da-DK" sz="1400" dirty="0"/>
            </a:br>
            <a:r>
              <a:rPr lang="da-DK" sz="1400" dirty="0"/>
              <a:t>   (Bestyrelsen foreslår Jan Herluf Petersen)</a:t>
            </a:r>
          </a:p>
          <a:p>
            <a:pPr>
              <a:lnSpc>
                <a:spcPct val="110000"/>
              </a:lnSpc>
            </a:pPr>
            <a:r>
              <a:rPr lang="da-DK" sz="1400" b="1" dirty="0"/>
              <a:t>2. Bestyrelsens beretning for 2024</a:t>
            </a:r>
            <a:endParaRPr lang="da-DK" sz="1400" dirty="0"/>
          </a:p>
          <a:p>
            <a:pPr>
              <a:lnSpc>
                <a:spcPct val="110000"/>
              </a:lnSpc>
            </a:pPr>
            <a:r>
              <a:rPr lang="da-DK" sz="1400" b="1" dirty="0"/>
              <a:t>3. Det reviderede regnskab 2024 forelægges til godkendelse</a:t>
            </a:r>
            <a:r>
              <a:rPr lang="da-DK" sz="1400" dirty="0"/>
              <a:t>.</a:t>
            </a:r>
          </a:p>
          <a:p>
            <a:pPr>
              <a:lnSpc>
                <a:spcPct val="110000"/>
              </a:lnSpc>
            </a:pPr>
            <a:r>
              <a:rPr lang="da-DK" sz="1400" b="1" dirty="0"/>
              <a:t>4. Budget for det (de) kommende år forelægges til godkendelse.</a:t>
            </a:r>
          </a:p>
          <a:p>
            <a:pPr>
              <a:lnSpc>
                <a:spcPct val="110000"/>
              </a:lnSpc>
            </a:pPr>
            <a:r>
              <a:rPr lang="da-DK" sz="1400" b="1" dirty="0"/>
              <a:t>5. Investeringsplan 2025-2029 fremlægges til orientering.</a:t>
            </a:r>
          </a:p>
          <a:p>
            <a:pPr>
              <a:lnSpc>
                <a:spcPct val="110000"/>
              </a:lnSpc>
            </a:pPr>
            <a:r>
              <a:rPr lang="da-DK" sz="1400" b="1" dirty="0"/>
              <a:t>6. Behandling af indkomne forslag.</a:t>
            </a:r>
          </a:p>
          <a:p>
            <a:pPr lvl="1">
              <a:lnSpc>
                <a:spcPct val="110000"/>
              </a:lnSpc>
            </a:pPr>
            <a:r>
              <a:rPr lang="da-DK" sz="1400" dirty="0"/>
              <a:t>    Ingen indkomne forslag</a:t>
            </a:r>
          </a:p>
          <a:p>
            <a:pPr>
              <a:lnSpc>
                <a:spcPct val="110000"/>
              </a:lnSpc>
            </a:pPr>
            <a:r>
              <a:rPr lang="da-DK" sz="1400" b="1" dirty="0"/>
              <a:t>7. Valg af medlemmer og suppleanter til bestyrelsen: </a:t>
            </a:r>
            <a:endParaRPr lang="da-DK" sz="1400" dirty="0"/>
          </a:p>
          <a:p>
            <a:pPr lvl="1">
              <a:lnSpc>
                <a:spcPct val="110000"/>
              </a:lnSpc>
            </a:pPr>
            <a:r>
              <a:rPr lang="da-DK" sz="1400" dirty="0"/>
              <a:t>valg af bestyrelsesmedlemmer (for 2 år): </a:t>
            </a:r>
            <a:br>
              <a:rPr lang="da-DK" sz="1400" dirty="0"/>
            </a:br>
            <a:r>
              <a:rPr lang="da-DK" sz="1400" dirty="0"/>
              <a:t>Ole Olsen (Villig til genvalg)</a:t>
            </a:r>
            <a:br>
              <a:rPr lang="da-DK" sz="1400" dirty="0"/>
            </a:br>
            <a:r>
              <a:rPr lang="da-DK" sz="1400" dirty="0"/>
              <a:t>Benny </a:t>
            </a:r>
            <a:r>
              <a:rPr lang="da-DK" sz="1400" dirty="0" err="1"/>
              <a:t>rasmussen</a:t>
            </a:r>
            <a:r>
              <a:rPr lang="da-DK" sz="1400" dirty="0"/>
              <a:t> (villig til genvalg).</a:t>
            </a:r>
          </a:p>
          <a:p>
            <a:pPr lvl="1">
              <a:lnSpc>
                <a:spcPct val="110000"/>
              </a:lnSpc>
            </a:pPr>
            <a:r>
              <a:rPr lang="da-DK" sz="1400" dirty="0"/>
              <a:t>Valg af 2 bestyrelsessuppleanter: (for 1 år): 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da-DK" sz="1400" dirty="0"/>
              <a:t>    Palle Nielsen (villig til genvalg)</a:t>
            </a:r>
            <a:br>
              <a:rPr lang="da-DK" sz="1400" dirty="0"/>
            </a:br>
            <a:r>
              <a:rPr lang="da-DK" sz="1400" dirty="0"/>
              <a:t>    Lena Nielsen (ikke længere Andelshaver). </a:t>
            </a:r>
            <a:endParaRPr lang="da-DK" sz="1200" b="1" dirty="0"/>
          </a:p>
          <a:p>
            <a:pPr>
              <a:lnSpc>
                <a:spcPct val="110000"/>
              </a:lnSpc>
            </a:pPr>
            <a:r>
              <a:rPr lang="da-DK" sz="1400" b="1" dirty="0"/>
              <a:t>8. Godkendelse af det af bestyrelsen anbefalede Revisionsselskab</a:t>
            </a:r>
          </a:p>
          <a:p>
            <a:pPr lvl="1">
              <a:lnSpc>
                <a:spcPct val="110000"/>
              </a:lnSpc>
            </a:pPr>
            <a:r>
              <a:rPr kumimoji="0" lang="da-DK" sz="14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Bestyrelsen anbefaler : Øernes Revision  Slotsgade Nykøbing F.</a:t>
            </a:r>
            <a:endParaRPr lang="da-DK" sz="1400" dirty="0"/>
          </a:p>
          <a:p>
            <a:pPr>
              <a:lnSpc>
                <a:spcPct val="110000"/>
              </a:lnSpc>
            </a:pPr>
            <a:r>
              <a:rPr lang="da-DK" sz="1400" b="1" dirty="0"/>
              <a:t>9.  Eventuelt.</a:t>
            </a:r>
            <a:endParaRPr lang="da-DK" sz="1400" dirty="0"/>
          </a:p>
          <a:p>
            <a:pPr>
              <a:lnSpc>
                <a:spcPct val="110000"/>
              </a:lnSpc>
            </a:pPr>
            <a:endParaRPr lang="en-US" sz="700" dirty="0"/>
          </a:p>
        </p:txBody>
      </p:sp>
      <p:pic>
        <p:nvPicPr>
          <p:cNvPr id="11" name="Picture 15">
            <a:extLst>
              <a:ext uri="{FF2B5EF4-FFF2-40B4-BE49-F238E27FC236}">
                <a16:creationId xmlns:a16="http://schemas.microsoft.com/office/drawing/2014/main" id="{6AEBDF1A-221A-4497-BBA9-57A70D161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72830" b="14149"/>
          <a:stretch/>
        </p:blipFill>
        <p:spPr>
          <a:xfrm>
            <a:off x="1377059" y="5962903"/>
            <a:ext cx="2590800" cy="89292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6421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8318E00-41B1-4407-996E-A949F1DE4CE6}" type="slidenum"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2</a:t>
            </a:fld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98065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6038E7A2-D16E-7528-A10F-8B3E0814413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65544" y="250273"/>
            <a:ext cx="10175358" cy="6079691"/>
          </a:xfrm>
        </p:spPr>
      </p:pic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60F156A-36B9-DBED-A0C6-DD7CC0B8D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18E00-41B1-4407-996E-A949F1DE4CE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289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0CCC20-0B4C-71F6-A0E1-606EF1E8A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82DA79DD-BDF7-B13E-7B54-CD8DC160A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18E00-41B1-4407-996E-A949F1DE4CE6}" type="slidenum">
              <a:rPr lang="en-US" smtClean="0"/>
              <a:t>21</a:t>
            </a:fld>
            <a:endParaRPr lang="en-US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FA1F3165-4B6C-4B27-1B74-FA3DDEC76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64" y="618517"/>
            <a:ext cx="11750671" cy="5620965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2CA1B231-77B0-8958-3704-132F287DF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2444" y="5475236"/>
            <a:ext cx="4839119" cy="1181202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A5D07675-7FD0-C247-D4DA-04AB9D1281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0823" y="1160352"/>
            <a:ext cx="3154799" cy="292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342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822800-06CF-0506-55F0-4E093D75B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291947"/>
            <a:ext cx="10364451" cy="463834"/>
          </a:xfrm>
        </p:spPr>
        <p:txBody>
          <a:bodyPr>
            <a:normAutofit fontScale="90000"/>
          </a:bodyPr>
          <a:lstStyle/>
          <a:p>
            <a:r>
              <a:rPr lang="da-DK" dirty="0"/>
              <a:t>Fjernaflæste flowmålere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37A06824-AD1A-9DA9-10C9-1D909412C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18E00-41B1-4407-996E-A949F1DE4CE6}" type="slidenum">
              <a:rPr lang="en-US" smtClean="0"/>
              <a:t>22</a:t>
            </a:fld>
            <a:endParaRPr lang="en-US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2BF75B5C-5118-8665-8BE2-E7CE4D2B3C3D}"/>
              </a:ext>
            </a:extLst>
          </p:cNvPr>
          <p:cNvSpPr txBox="1"/>
          <p:nvPr/>
        </p:nvSpPr>
        <p:spPr>
          <a:xfrm>
            <a:off x="1058399" y="1026075"/>
            <a:ext cx="1007520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a-DK" sz="2400" dirty="0"/>
              <a:t>På generalforsamlingen i 2023 fik bestyrelsen opbakning til at arbejde videre med udskifte mekaniske målere til fjernaflæste elektroniske flowmålere.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a-DK" sz="2400" dirty="0"/>
              <a:t>Vi fik en demo af en samlet løsning fra Kamstrup Metro og Saint Gobain (tidl. Brd. Dahl), samtidig blev leverandørerne informeret om vores ønsker og krav.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a-DK" sz="2400" dirty="0"/>
              <a:t>Tilbud skulle være opdelt i investerings omkostninger og drifts omkostninger.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a-DK" sz="2400" dirty="0"/>
              <a:t>Tilbud blev sammenlignet teknisk og økonomisk. Økonomisk så vi på de samlede investerings og driftsomkostninger inklusive installations omkostninger, over en 9 årig periode.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a-DK" sz="2400" dirty="0"/>
              <a:t>Resultatet af 1. tilbudsrunde: Prisen på Kamstrups løsningen lå ca. 33% lavere end </a:t>
            </a:r>
            <a:r>
              <a:rPr lang="da-DK" sz="2400" dirty="0" err="1"/>
              <a:t>SG’s</a:t>
            </a:r>
            <a:r>
              <a:rPr lang="da-DK" sz="2400" dirty="0"/>
              <a:t> løsning. En detaljeret gennemgang af tilbud og funktionalitet viste imidlertid, at Kamstrup ikke havde inkluderet alt i deres første tilbud.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a-DK" sz="2400" dirty="0"/>
              <a:t>Efter flere runder for at sikre sammenlignelige tilbud, samt en ny demo af kun de tilbudte funktionalitet fra begge leverandører, var Kamstrups løsningen nu ca. 7,6% lavere end Saint Gobains løsning.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281928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21EA3A82-16F0-FE9B-EA4A-627CEFFF6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18E00-41B1-4407-996E-A949F1DE4CE6}" type="slidenum">
              <a:rPr lang="en-US" smtClean="0"/>
              <a:t>23</a:t>
            </a:fld>
            <a:endParaRPr lang="en-US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C47B7FDA-98D4-541F-EB16-4743E9C82B20}"/>
              </a:ext>
            </a:extLst>
          </p:cNvPr>
          <p:cNvSpPr txBox="1"/>
          <p:nvPr/>
        </p:nvSpPr>
        <p:spPr>
          <a:xfrm>
            <a:off x="1346717" y="1028561"/>
            <a:ext cx="10316547" cy="5037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Generelt: Funktionalitet og specifikationer er generelt meget ens for de</a:t>
            </a:r>
            <a:br>
              <a:rPr lang="da-DK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to tilbudte løsninger.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1.SG System er åbent for at benytte andre målerfabrikater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2.SG NB-</a:t>
            </a:r>
            <a:r>
              <a:rPr lang="da-DK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IoT</a:t>
            </a:r>
            <a:r>
              <a:rPr lang="da-DK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kommunikation er tovejs: Muliggør løbende opdatering af </a:t>
            </a:r>
            <a:br>
              <a:rPr lang="da-DK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målere med ny funktionalitet, samt mulighed for skift af tele udbyder.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3.SG kræver lavere investering, dog med en lidt højere årlig driftsomkostning.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4.SG inkluderer en app løsning der giver bedre ejerskifteskifte og måler skifte</a:t>
            </a:r>
            <a:br>
              <a:rPr lang="da-DK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funktionalitet, historik mm.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5.SG er kommet med deres samlede pris fra dag 1. </a:t>
            </a:r>
            <a:br>
              <a:rPr lang="da-DK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Kamstrup har gradvis øget pris efterhånden som vi stillede spørgsmål.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SG’s</a:t>
            </a:r>
            <a:r>
              <a:rPr lang="da-DK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tilbud inkluderer betydelig mere assistance i alle faser af livscyklus.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0834E70A-C47D-2FED-AD84-5B50A7C41414}"/>
              </a:ext>
            </a:extLst>
          </p:cNvPr>
          <p:cNvSpPr txBox="1"/>
          <p:nvPr/>
        </p:nvSpPr>
        <p:spPr>
          <a:xfrm>
            <a:off x="2893925" y="351692"/>
            <a:ext cx="4836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b="1" dirty="0"/>
              <a:t>Argumenter for valg af løsning</a:t>
            </a:r>
          </a:p>
        </p:txBody>
      </p:sp>
    </p:spTree>
    <p:extLst>
      <p:ext uri="{BB962C8B-B14F-4D97-AF65-F5344CB8AC3E}">
        <p14:creationId xmlns:p14="http://schemas.microsoft.com/office/powerpoint/2010/main" val="36700380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C6D7194B-C6DB-45C7-A8F9-E4DD0D104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18E00-41B1-4407-996E-A949F1DE4CE6}" type="slidenum">
              <a:rPr lang="en-US" smtClean="0"/>
              <a:t>24</a:t>
            </a:fld>
            <a:endParaRPr lang="en-US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AF826757-DB53-4BD5-92AF-8104209D3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367"/>
            <a:ext cx="12265531" cy="6872319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93052D68-CF5E-4BD6-B095-AE1410160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4367"/>
            <a:ext cx="2789162" cy="118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622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1AAFB5-62A4-4EDF-9ADA-770DF5E04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977" y="1458468"/>
            <a:ext cx="10364451" cy="1151568"/>
          </a:xfrm>
        </p:spPr>
        <p:txBody>
          <a:bodyPr>
            <a:normAutofit/>
          </a:bodyPr>
          <a:lstStyle/>
          <a:p>
            <a:r>
              <a:rPr lang="da-DK" b="1" dirty="0"/>
              <a:t>Bestyrelsens beretning</a:t>
            </a:r>
            <a:br>
              <a:rPr lang="da-DK" b="1" dirty="0"/>
            </a:br>
            <a:r>
              <a:rPr lang="da-DK" b="1" dirty="0"/>
              <a:t>2024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CDD3014-9E0B-451A-913D-B3E2A4276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18E00-41B1-4407-996E-A949F1DE4CE6}" type="slidenum">
              <a:rPr lang="en-US" smtClean="0"/>
              <a:t>3</a:t>
            </a:fld>
            <a:endParaRPr lang="en-US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0BCE15B1-0131-4270-BDA7-9DE975095271}"/>
              </a:ext>
            </a:extLst>
          </p:cNvPr>
          <p:cNvSpPr txBox="1"/>
          <p:nvPr/>
        </p:nvSpPr>
        <p:spPr>
          <a:xfrm>
            <a:off x="3389575" y="2738881"/>
            <a:ext cx="5093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/>
              <a:t>For perioden 21/3 2024 til 25/3 2025</a:t>
            </a:r>
          </a:p>
        </p:txBody>
      </p:sp>
    </p:spTree>
    <p:extLst>
      <p:ext uri="{BB962C8B-B14F-4D97-AF65-F5344CB8AC3E}">
        <p14:creationId xmlns:p14="http://schemas.microsoft.com/office/powerpoint/2010/main" val="4206694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180739"/>
            <a:ext cx="10364451" cy="857721"/>
          </a:xfrm>
        </p:spPr>
        <p:txBody>
          <a:bodyPr>
            <a:noAutofit/>
          </a:bodyPr>
          <a:lstStyle/>
          <a:p>
            <a:r>
              <a:rPr lang="da-DK" sz="2800" b="1" dirty="0">
                <a:latin typeface="+mn-lt"/>
                <a:cs typeface="Arial" panose="020B0604020202020204" pitchFamily="34" charset="0"/>
              </a:rPr>
              <a:t>Bestyrelsen</a:t>
            </a:r>
            <a:br>
              <a:rPr lang="da-DK" sz="2800" b="1" dirty="0">
                <a:latin typeface="+mn-lt"/>
                <a:cs typeface="Arial" panose="020B0604020202020204" pitchFamily="34" charset="0"/>
              </a:rPr>
            </a:br>
            <a:r>
              <a:rPr lang="da-DK" sz="2800" b="1" dirty="0">
                <a:latin typeface="+mn-lt"/>
                <a:cs typeface="Arial" panose="020B0604020202020204" pitchFamily="34" charset="0"/>
              </a:rPr>
              <a:t> efter konstituering 2024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18E00-41B1-4407-996E-A949F1DE4CE6}" type="slidenum">
              <a:rPr lang="en-US" smtClean="0"/>
              <a:t>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36269" y="1205014"/>
            <a:ext cx="5519460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Konstituering fandt sted på et kort bestyrelsesmøde </a:t>
            </a:r>
            <a:b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umiddelbart efter generalforsamlingen.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Formand  		Per Birk Kristiansen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Kasserer  		Henrik Lindrup Jensen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Næstformand  Flemming Aalborg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Medlem           Ole Olsen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Sekretær		Benny Rasmussen</a:t>
            </a:r>
            <a:b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Suppleant		Palle Nielsen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Suppleant 	Lena Nielsen</a:t>
            </a:r>
            <a:b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Ansatte medarbejdere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Driftsleder		Ole Olsen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Service/have    Jørgen Holse Rasmussen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246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9E07AF-4D66-4294-B09E-B5DDFBF0F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134" y="342890"/>
            <a:ext cx="10364451" cy="668745"/>
          </a:xfrm>
        </p:spPr>
        <p:txBody>
          <a:bodyPr>
            <a:normAutofit/>
          </a:bodyPr>
          <a:lstStyle/>
          <a:p>
            <a:r>
              <a:rPr lang="da-DK" sz="3200" dirty="0">
                <a:latin typeface="+mn-lt"/>
              </a:rPr>
              <a:t>Bestyrelsesmøder 23/3 24 – 25/3 25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3B35FDE1-D12E-45B8-822D-B922A093E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18E00-41B1-4407-996E-A949F1DE4CE6}" type="slidenum">
              <a:rPr lang="en-US" smtClean="0"/>
              <a:t>5</a:t>
            </a:fld>
            <a:endParaRPr lang="en-US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218C9831-C3A6-4B89-AC71-E4D347F56DF3}"/>
              </a:ext>
            </a:extLst>
          </p:cNvPr>
          <p:cNvSpPr txBox="1"/>
          <p:nvPr/>
        </p:nvSpPr>
        <p:spPr>
          <a:xfrm>
            <a:off x="2923953" y="1107727"/>
            <a:ext cx="73683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/>
              <a:t>  25 April Extraordinær Generalforsamling</a:t>
            </a:r>
          </a:p>
          <a:p>
            <a:r>
              <a:rPr lang="da-DK" sz="2800" dirty="0"/>
              <a:t>  25 April</a:t>
            </a:r>
          </a:p>
          <a:p>
            <a:r>
              <a:rPr lang="da-DK" sz="2800" dirty="0"/>
              <a:t>  17 Juni</a:t>
            </a:r>
          </a:p>
          <a:p>
            <a:r>
              <a:rPr lang="da-DK" sz="2800" dirty="0"/>
              <a:t>  11 November</a:t>
            </a:r>
            <a:br>
              <a:rPr lang="da-DK" sz="2800" dirty="0"/>
            </a:br>
            <a:r>
              <a:rPr lang="da-DK" sz="2800" dirty="0"/>
              <a:t>  11 Februar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06683DF0-3F28-44F3-8CCC-7FC06ED72660}"/>
              </a:ext>
            </a:extLst>
          </p:cNvPr>
          <p:cNvSpPr txBox="1"/>
          <p:nvPr/>
        </p:nvSpPr>
        <p:spPr>
          <a:xfrm>
            <a:off x="1596927" y="3837454"/>
            <a:ext cx="917789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                            </a:t>
            </a:r>
            <a:r>
              <a:rPr lang="da-DK" sz="2400" dirty="0">
                <a:latin typeface="Arial" panose="020B0604020202020204" pitchFamily="34" charset="0"/>
                <a:cs typeface="Arial" panose="020B0604020202020204" pitchFamily="34" charset="0"/>
              </a:rPr>
              <a:t>  Aktivitet			                         Deltagere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>
                <a:latin typeface="Arial" panose="020B0604020202020204" pitchFamily="34" charset="0"/>
                <a:cs typeface="Arial" panose="020B0604020202020204" pitchFamily="34" charset="0"/>
              </a:rPr>
              <a:t> GS Vandråds bestyrelsesmøder, møder</a:t>
            </a:r>
            <a:br>
              <a:rPr lang="da-DK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2400" dirty="0">
                <a:latin typeface="Arial" panose="020B0604020202020204" pitchFamily="34" charset="0"/>
                <a:cs typeface="Arial" panose="020B0604020202020204" pitchFamily="34" charset="0"/>
              </a:rPr>
              <a:t> med GS kommune </a:t>
            </a:r>
            <a:r>
              <a:rPr lang="da-DK" sz="2400" dirty="0" err="1">
                <a:latin typeface="Arial" panose="020B0604020202020204" pitchFamily="34" charset="0"/>
                <a:cs typeface="Arial" panose="020B0604020202020204" pitchFamily="34" charset="0"/>
              </a:rPr>
              <a:t>Teknik&amp;Miljø</a:t>
            </a:r>
            <a:r>
              <a:rPr lang="da-DK" sz="2400" dirty="0">
                <a:latin typeface="Arial" panose="020B0604020202020204" pitchFamily="34" charset="0"/>
                <a:cs typeface="Arial" panose="020B0604020202020204" pitchFamily="34" charset="0"/>
              </a:rPr>
              <a:t> og GSF		PBK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>
                <a:latin typeface="Arial" panose="020B0604020202020204" pitchFamily="34" charset="0"/>
                <a:cs typeface="Arial" panose="020B0604020202020204" pitchFamily="34" charset="0"/>
              </a:rPr>
              <a:t> Vandrådets Temamøder, messe				Bestyrelsen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>
                <a:latin typeface="Arial" panose="020B0604020202020204" pitchFamily="34" charset="0"/>
                <a:cs typeface="Arial" panose="020B0604020202020204" pitchFamily="34" charset="0"/>
              </a:rPr>
              <a:t> Møder med Øernes Revision 					HL, PBK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>
                <a:latin typeface="Arial" panose="020B0604020202020204" pitchFamily="34" charset="0"/>
                <a:cs typeface="Arial" panose="020B0604020202020204" pitchFamily="34" charset="0"/>
              </a:rPr>
              <a:t> Møde med Saint Gobain og VVS installatør  </a:t>
            </a:r>
            <a:r>
              <a:rPr lang="da-DK" sz="2400" dirty="0" err="1">
                <a:latin typeface="Arial" panose="020B0604020202020204" pitchFamily="34" charset="0"/>
                <a:cs typeface="Arial" panose="020B0604020202020204" pitchFamily="34" charset="0"/>
              </a:rPr>
              <a:t>Faa,OO,PBK</a:t>
            </a:r>
            <a:endParaRPr lang="da-DK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a-DK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113BF379-38FA-2D30-72D7-4A187C16DD94}"/>
              </a:ext>
            </a:extLst>
          </p:cNvPr>
          <p:cNvSpPr txBox="1"/>
          <p:nvPr/>
        </p:nvSpPr>
        <p:spPr>
          <a:xfrm>
            <a:off x="4219608" y="3341243"/>
            <a:ext cx="35084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b="1" dirty="0"/>
              <a:t>Andre mødeaktiviteter</a:t>
            </a:r>
          </a:p>
        </p:txBody>
      </p:sp>
    </p:spTree>
    <p:extLst>
      <p:ext uri="{BB962C8B-B14F-4D97-AF65-F5344CB8AC3E}">
        <p14:creationId xmlns:p14="http://schemas.microsoft.com/office/powerpoint/2010/main" val="3067631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11FA0C-8F1D-B5E5-7862-62BE8068D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594463"/>
          </a:xfrm>
        </p:spPr>
        <p:txBody>
          <a:bodyPr/>
          <a:lstStyle/>
          <a:p>
            <a:r>
              <a:rPr lang="da-DK" dirty="0"/>
              <a:t>Årets drift - reparationer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1FEC526F-0FA9-7531-1B5F-BAEC77117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18E00-41B1-4407-996E-A949F1DE4CE6}" type="slidenum">
              <a:rPr lang="en-US" smtClean="0"/>
              <a:t>6</a:t>
            </a:fld>
            <a:endParaRPr lang="en-US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138AFB5F-3672-5E51-069B-D7865868B436}"/>
              </a:ext>
            </a:extLst>
          </p:cNvPr>
          <p:cNvSpPr txBox="1"/>
          <p:nvPr/>
        </p:nvSpPr>
        <p:spPr>
          <a:xfrm>
            <a:off x="1424472" y="1362914"/>
            <a:ext cx="9697617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a-DK" sz="2000" dirty="0"/>
              <a:t>Driften har forløbet tilfredsstillende.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a-DK" sz="2000" dirty="0"/>
              <a:t>Ingen overskridelser af drikkevandskrav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a-DK" sz="2000" dirty="0"/>
              <a:t>Kun meget kortvarige afbrydelser af forsyning til mindre delområder i forbindelse med udskiftning af hovedstophaner, stophaner mm.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a-DK" sz="2000" dirty="0"/>
              <a:t>Ingen udfald af SRO, IT systemer</a:t>
            </a:r>
          </a:p>
          <a:p>
            <a:endParaRPr lang="da-DK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a-DK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a-DK" sz="2000" dirty="0"/>
              <a:t>Udskiftet 3 ud af 4 boringspumper.  Ny pumpe strategi forventes at øge tid mellem skift.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a-DK" sz="2000" dirty="0"/>
              <a:t>Udskiftet UV rør – grundet lav effekt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a-DK" sz="2000" dirty="0"/>
              <a:t>Udskiftet 1 an-boringsbøjle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a-DK" sz="2000" dirty="0"/>
              <a:t>Udskiftet 10 Stophaner</a:t>
            </a:r>
            <a:endParaRPr lang="da-DK" sz="2000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a-DK" sz="2000" dirty="0"/>
              <a:t>Udskiftet 2 hoved-stophaner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a-DK" sz="2000" dirty="0"/>
              <a:t>Sløjfet en brandhane  Orebyvej 81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a-DK" sz="2000" dirty="0"/>
              <a:t>Etableret ny målerbrønd Orebyvej 81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a-DK" sz="2000" dirty="0"/>
              <a:t>Graveskade på Hovedledning Møllevej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a-DK" sz="2000" dirty="0"/>
              <a:t>Kabelfejl Boring 2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a-DK" sz="2000" dirty="0"/>
              <a:t>Sløjfet tilslutning </a:t>
            </a:r>
            <a:r>
              <a:rPr lang="da-DK" sz="2000" dirty="0" err="1"/>
              <a:t>Lågebrovej</a:t>
            </a:r>
            <a:r>
              <a:rPr lang="da-DK" sz="2000" dirty="0"/>
              <a:t> grundet nedrivning af ejendom.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38321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E8DE80-0F7E-3C23-60D2-50B239D6A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715761"/>
          </a:xfrm>
        </p:spPr>
        <p:txBody>
          <a:bodyPr/>
          <a:lstStyle/>
          <a:p>
            <a:r>
              <a:rPr lang="da-DK" dirty="0"/>
              <a:t>Vandbalance 2024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021E52DE-9FED-85EA-60AD-24BCF2257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18E00-41B1-4407-996E-A949F1DE4CE6}" type="slidenum">
              <a:rPr lang="en-US" smtClean="0"/>
              <a:t>7</a:t>
            </a:fld>
            <a:endParaRPr lang="en-US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55DA1A9C-E6C4-04A1-C79D-665B324ED9CD}"/>
              </a:ext>
            </a:extLst>
          </p:cNvPr>
          <p:cNvSpPr txBox="1"/>
          <p:nvPr/>
        </p:nvSpPr>
        <p:spPr>
          <a:xfrm>
            <a:off x="4479760" y="5858960"/>
            <a:ext cx="2503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b="1" dirty="0">
                <a:solidFill>
                  <a:srgbClr val="00B050"/>
                </a:solidFill>
              </a:rPr>
              <a:t>Vandspild : 2,7 %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7FB9BE65-58DE-5FD6-B796-E36B1C0B0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39" y="1325318"/>
            <a:ext cx="11575443" cy="460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427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84D9B6E8-4929-4C08-A4A8-F9C2991F7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18E00-41B1-4407-996E-A949F1DE4CE6}" type="slidenum">
              <a:rPr lang="en-US" smtClean="0"/>
              <a:t>8</a:t>
            </a:fld>
            <a:endParaRPr lang="en-US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99847D83-D1E8-5E61-01AF-126B26B56A73}"/>
              </a:ext>
            </a:extLst>
          </p:cNvPr>
          <p:cNvSpPr txBox="1"/>
          <p:nvPr/>
        </p:nvSpPr>
        <p:spPr>
          <a:xfrm>
            <a:off x="434089" y="2001799"/>
            <a:ext cx="3746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/>
              <a:t>Drikkevandskvaliteten er generelt meget fin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AE4172DA-59A4-B370-6690-6680EBF60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7826" y="272472"/>
            <a:ext cx="7201790" cy="626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277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D0035E23-5E43-E269-8E3F-A5AC74B8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18E00-41B1-4407-996E-A949F1DE4CE6}" type="slidenum">
              <a:rPr lang="en-US" smtClean="0"/>
              <a:t>9</a:t>
            </a:fld>
            <a:endParaRPr lang="en-US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F69681F2-3887-2653-94D7-8C995A11611E}"/>
              </a:ext>
            </a:extLst>
          </p:cNvPr>
          <p:cNvSpPr txBox="1"/>
          <p:nvPr/>
        </p:nvSpPr>
        <p:spPr>
          <a:xfrm>
            <a:off x="3682003" y="215935"/>
            <a:ext cx="581369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sz="2800" dirty="0"/>
              <a:t>Udpumpet vand (M3), el forbrug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01B6726D-009A-3FD8-904C-DF24F15DE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7013" y="1311479"/>
            <a:ext cx="8272333" cy="5429561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0717C0F6-4587-B6DF-DA5E-C8A629A180BA}"/>
              </a:ext>
            </a:extLst>
          </p:cNvPr>
          <p:cNvSpPr txBox="1"/>
          <p:nvPr/>
        </p:nvSpPr>
        <p:spPr>
          <a:xfrm>
            <a:off x="1286540" y="839502"/>
            <a:ext cx="4041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>
                <a:highlight>
                  <a:srgbClr val="00FFFF"/>
                </a:highlight>
              </a:rPr>
              <a:t>Elforbrug :   2022    2023   2024</a:t>
            </a:r>
            <a:br>
              <a:rPr lang="da-DK" sz="2000" b="1" dirty="0">
                <a:highlight>
                  <a:srgbClr val="00FFFF"/>
                </a:highlight>
              </a:rPr>
            </a:br>
            <a:r>
              <a:rPr lang="da-DK" sz="2000" b="1" dirty="0" err="1">
                <a:highlight>
                  <a:srgbClr val="00FFFF"/>
                </a:highlight>
              </a:rPr>
              <a:t>kWt</a:t>
            </a:r>
            <a:r>
              <a:rPr lang="da-DK" sz="2000" b="1" dirty="0">
                <a:highlight>
                  <a:srgbClr val="00FFFF"/>
                </a:highlight>
              </a:rPr>
              <a:t>/m3  :   0,669    0,741  0,724            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B6524F76-5206-0F43-7D9A-AA3E12B792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276" y="3136606"/>
            <a:ext cx="5290104" cy="292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675677"/>
      </p:ext>
    </p:extLst>
  </p:cSld>
  <p:clrMapOvr>
    <a:masterClrMapping/>
  </p:clrMapOvr>
</p:sld>
</file>

<file path=ppt/theme/theme1.xml><?xml version="1.0" encoding="utf-8"?>
<a:theme xmlns:a="http://schemas.openxmlformats.org/drawingml/2006/main" name="Dråbe">
  <a:themeElements>
    <a:clrScheme name="Dråbe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åbe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åbe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TM04033925[[fn=Dråbe]]</Template>
  <TotalTime>68838</TotalTime>
  <Words>1462</Words>
  <Application>Microsoft Office PowerPoint</Application>
  <PresentationFormat>Widescreen</PresentationFormat>
  <Paragraphs>156</Paragraphs>
  <Slides>24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24</vt:i4>
      </vt:variant>
    </vt:vector>
  </HeadingPairs>
  <TitlesOfParts>
    <vt:vector size="31" baseType="lpstr">
      <vt:lpstr>Aptos</vt:lpstr>
      <vt:lpstr>Arial</vt:lpstr>
      <vt:lpstr>Arial Rounded MT Bold</vt:lpstr>
      <vt:lpstr>Calibri</vt:lpstr>
      <vt:lpstr>Tw Cen MT</vt:lpstr>
      <vt:lpstr>Wingdings</vt:lpstr>
      <vt:lpstr>Dråbe</vt:lpstr>
      <vt:lpstr>Velkommen til Rørbæk Vandværks Generalforsamling  25 Marts 2025      </vt:lpstr>
      <vt:lpstr>PowerPoint-præsentation</vt:lpstr>
      <vt:lpstr>Bestyrelsens beretning 2024</vt:lpstr>
      <vt:lpstr>Bestyrelsen  efter konstituering 2024</vt:lpstr>
      <vt:lpstr>Bestyrelsesmøder 23/3 24 – 25/3 25</vt:lpstr>
      <vt:lpstr>Årets drift - reparationer</vt:lpstr>
      <vt:lpstr>Vandbalance 2024</vt:lpstr>
      <vt:lpstr>PowerPoint-præsentation</vt:lpstr>
      <vt:lpstr>PowerPoint-præsentation</vt:lpstr>
      <vt:lpstr>Solgt vandmængde</vt:lpstr>
      <vt:lpstr>Drifts/Adm. omkostninger</vt:lpstr>
      <vt:lpstr>Samarbejde med Østlollands Vandforsyning</vt:lpstr>
      <vt:lpstr>Ny Indsatsplan for grundvandsbeskyttelse Guldborgsund kommune</vt:lpstr>
      <vt:lpstr>Udskiftning til Elektroniske målere</vt:lpstr>
      <vt:lpstr>Cyber/IT sikkerhed</vt:lpstr>
      <vt:lpstr>Afrunding</vt:lpstr>
      <vt:lpstr>PowerPoint-præsentation</vt:lpstr>
      <vt:lpstr>Eventuelt</vt:lpstr>
      <vt:lpstr>Backup slides</vt:lpstr>
      <vt:lpstr>PowerPoint-præsentation</vt:lpstr>
      <vt:lpstr>PowerPoint-præsentation</vt:lpstr>
      <vt:lpstr>Fjernaflæste flowmålere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Velkommen til Rørbæk Vandværks Generalforsamling  20 august 2020</dc:title>
  <dc:creator>Per Birk</dc:creator>
  <cp:lastModifiedBy>Per Birk</cp:lastModifiedBy>
  <cp:revision>23</cp:revision>
  <dcterms:created xsi:type="dcterms:W3CDTF">2020-08-18T15:31:54Z</dcterms:created>
  <dcterms:modified xsi:type="dcterms:W3CDTF">2025-03-21T12:06:32Z</dcterms:modified>
</cp:coreProperties>
</file>